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734" r:id="rId2"/>
    <p:sldMasterId id="2147484048" r:id="rId3"/>
  </p:sldMasterIdLst>
  <p:notesMasterIdLst>
    <p:notesMasterId r:id="rId58"/>
  </p:notesMasterIdLst>
  <p:handoutMasterIdLst>
    <p:handoutMasterId r:id="rId59"/>
  </p:handoutMasterIdLst>
  <p:sldIdLst>
    <p:sldId id="256" r:id="rId4"/>
    <p:sldId id="432" r:id="rId5"/>
    <p:sldId id="341" r:id="rId6"/>
    <p:sldId id="433" r:id="rId7"/>
    <p:sldId id="316" r:id="rId8"/>
    <p:sldId id="317" r:id="rId9"/>
    <p:sldId id="292" r:id="rId10"/>
    <p:sldId id="318" r:id="rId11"/>
    <p:sldId id="437" r:id="rId12"/>
    <p:sldId id="320" r:id="rId13"/>
    <p:sldId id="321" r:id="rId14"/>
    <p:sldId id="322" r:id="rId15"/>
    <p:sldId id="323" r:id="rId16"/>
    <p:sldId id="444" r:id="rId17"/>
    <p:sldId id="438" r:id="rId18"/>
    <p:sldId id="325" r:id="rId19"/>
    <p:sldId id="446" r:id="rId20"/>
    <p:sldId id="445" r:id="rId21"/>
    <p:sldId id="440" r:id="rId22"/>
    <p:sldId id="447" r:id="rId23"/>
    <p:sldId id="448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441" r:id="rId32"/>
    <p:sldId id="334" r:id="rId33"/>
    <p:sldId id="335" r:id="rId34"/>
    <p:sldId id="336" r:id="rId35"/>
    <p:sldId id="337" r:id="rId36"/>
    <p:sldId id="449" r:id="rId37"/>
    <p:sldId id="338" r:id="rId38"/>
    <p:sldId id="450" r:id="rId39"/>
    <p:sldId id="442" r:id="rId40"/>
    <p:sldId id="435" r:id="rId41"/>
    <p:sldId id="421" r:id="rId42"/>
    <p:sldId id="298" r:id="rId43"/>
    <p:sldId id="452" r:id="rId44"/>
    <p:sldId id="443" r:id="rId45"/>
    <p:sldId id="464" r:id="rId46"/>
    <p:sldId id="463" r:id="rId47"/>
    <p:sldId id="453" r:id="rId48"/>
    <p:sldId id="454" r:id="rId49"/>
    <p:sldId id="455" r:id="rId50"/>
    <p:sldId id="456" r:id="rId51"/>
    <p:sldId id="457" r:id="rId52"/>
    <p:sldId id="458" r:id="rId53"/>
    <p:sldId id="459" r:id="rId54"/>
    <p:sldId id="460" r:id="rId55"/>
    <p:sldId id="461" r:id="rId56"/>
    <p:sldId id="462" r:id="rId57"/>
  </p:sldIdLst>
  <p:sldSz cx="9144000" cy="6858000" type="screen4x3"/>
  <p:notesSz cx="7010400" cy="9296400"/>
  <p:custDataLst>
    <p:tags r:id="rId6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36" userDrawn="1">
          <p15:clr>
            <a:srgbClr val="A4A3A4"/>
          </p15:clr>
        </p15:guide>
        <p15:guide id="2" pos="2116" userDrawn="1">
          <p15:clr>
            <a:srgbClr val="A4A3A4"/>
          </p15:clr>
        </p15:guide>
        <p15:guide id="3" orient="horz" pos="2929" userDrawn="1">
          <p15:clr>
            <a:srgbClr val="A4A3A4"/>
          </p15:clr>
        </p15:guide>
        <p15:guide id="4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63" autoAdjust="0"/>
    <p:restoredTop sz="86489" autoAdjust="0"/>
  </p:normalViewPr>
  <p:slideViewPr>
    <p:cSldViewPr snapToGrid="0">
      <p:cViewPr varScale="1">
        <p:scale>
          <a:sx n="141" d="100"/>
          <a:sy n="141" d="100"/>
        </p:scale>
        <p:origin x="200" y="19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-1522" y="-62"/>
      </p:cViewPr>
      <p:guideLst>
        <p:guide orient="horz" pos="2836"/>
        <p:guide pos="2116"/>
        <p:guide orient="horz" pos="292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t" anchorCtr="0" compatLnSpc="1">
            <a:prstTxWarp prst="textNoShape">
              <a:avLst/>
            </a:prstTxWarp>
          </a:bodyPr>
          <a:lstStyle>
            <a:lvl1pPr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9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t" anchorCtr="0" compatLnSpc="1">
            <a:prstTxWarp prst="textNoShape">
              <a:avLst/>
            </a:prstTxWarp>
          </a:bodyPr>
          <a:lstStyle>
            <a:lvl1pPr algn="r"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b" anchorCtr="0" compatLnSpc="1">
            <a:prstTxWarp prst="textNoShape">
              <a:avLst/>
            </a:prstTxWarp>
          </a:bodyPr>
          <a:lstStyle>
            <a:lvl1pPr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9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b" anchorCtr="0" compatLnSpc="1">
            <a:prstTxWarp prst="textNoShape">
              <a:avLst/>
            </a:prstTxWarp>
          </a:bodyPr>
          <a:lstStyle>
            <a:lvl1pPr algn="r"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fld id="{1AB82522-7EA1-4AEB-824D-34120ADF9B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930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AEA25AEE-4BA5-4963-949D-D3A2990E8B91}" type="datetimeFigureOut">
              <a:rPr lang="en-US"/>
              <a:pPr>
                <a:defRPr/>
              </a:pPr>
              <a:t>10/16/20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05" tIns="45853" rIns="91705" bIns="4585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6" y="4416426"/>
            <a:ext cx="5607050" cy="4181475"/>
          </a:xfrm>
          <a:prstGeom prst="rect">
            <a:avLst/>
          </a:prstGeom>
        </p:spPr>
        <p:txBody>
          <a:bodyPr vert="horz" lIns="91705" tIns="45853" rIns="91705" bIns="4585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31263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8831263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19F53227-163E-4528-8660-286FD036E5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32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10" Type="http://schemas.openxmlformats.org/officeDocument/2006/relationships/image" Target="../media/image4.png"/><Relationship Id="rId4" Type="http://schemas.openxmlformats.org/officeDocument/2006/relationships/tags" Target="../tags/tag9.xml"/><Relationship Id="rId9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151C77"/>
              </a:buClr>
              <a:buSzPct val="80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5" name="Line 3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381000" y="1119762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151C77"/>
              </a:buClr>
              <a:buSzPct val="80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313619"/>
            <a:ext cx="9144000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 eaLnBrk="0" hangingPunct="0">
              <a:defRPr/>
            </a:pPr>
            <a:r>
              <a:rPr lang="en-US" sz="3600" i="1" u="none">
                <a:cs typeface="+mn-cs"/>
              </a:rPr>
              <a:t>Air Force Institute of Technology</a:t>
            </a:r>
            <a:endParaRPr lang="en-US" sz="4000" i="1" u="none">
              <a:cs typeface="+mn-cs"/>
            </a:endParaRP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3597215" y="3505200"/>
            <a:ext cx="5013385" cy="104775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8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ctrTitle" hasCustomPrompt="1"/>
            <p:custDataLst>
              <p:tags r:id="rId5"/>
            </p:custDataLst>
          </p:nvPr>
        </p:nvSpPr>
        <p:spPr bwMode="auto">
          <a:xfrm>
            <a:off x="3372928" y="1600200"/>
            <a:ext cx="5275772" cy="1600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 i="0" baseline="0"/>
            </a:lvl1pPr>
          </a:lstStyle>
          <a:p>
            <a:r>
              <a:rPr lang="en-US" sz="3600" dirty="0"/>
              <a:t>System Architecture</a:t>
            </a:r>
            <a:br>
              <a:rPr lang="en-US" sz="3600" dirty="0"/>
            </a:br>
            <a:r>
              <a:rPr lang="en-US" sz="3600" dirty="0"/>
              <a:t>SENG 640</a:t>
            </a:r>
            <a:endParaRPr 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0"/>
            <p:custDataLst>
              <p:tags r:id="rId6"/>
            </p:custDataLst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607B88E-5E18-4868-8258-D23E4D7A08B7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9" cstate="print"/>
          <a:srcRect l="1755" r="-2106" b="-21826"/>
          <a:stretch>
            <a:fillRect/>
          </a:stretch>
        </p:blipFill>
        <p:spPr bwMode="auto">
          <a:xfrm>
            <a:off x="385324" y="2819400"/>
            <a:ext cx="3276600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2" descr="shield"/>
          <p:cNvPicPr>
            <a:picLocks noChangeAspect="1" noChangeArrowheads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48937" y="1981200"/>
            <a:ext cx="12461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 userDrawn="1">
            <p:custDataLst>
              <p:tags r:id="rId7"/>
            </p:custDataLst>
          </p:nvPr>
        </p:nvSpPr>
        <p:spPr>
          <a:xfrm>
            <a:off x="155276" y="6574710"/>
            <a:ext cx="18719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u="none"/>
              <a:t>Last Updated: </a:t>
            </a:r>
            <a:fld id="{6B96FE2A-A596-4E2C-A521-0EBF40DA415D}" type="datetime5">
              <a:rPr lang="en-US" sz="1100" b="0" u="none" smtClean="0"/>
              <a:pPr/>
              <a:t>16-Oct-20</a:t>
            </a:fld>
            <a:endParaRPr lang="en-US" sz="1100" b="0" u="none"/>
          </a:p>
        </p:txBody>
      </p:sp>
    </p:spTree>
    <p:extLst>
      <p:ext uri="{BB962C8B-B14F-4D97-AF65-F5344CB8AC3E}">
        <p14:creationId xmlns:p14="http://schemas.microsoft.com/office/powerpoint/2010/main" val="742873761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216D77E-8822-4F24-B865-2C1D1CE7CEF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595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3550" y="274638"/>
            <a:ext cx="2117725" cy="558641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203950" cy="55864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2F5B960A-E044-4660-B974-A0F4A50B58D2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790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047767B4-DD28-4078-BBA1-0E7BD33062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1153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3474EE77-5536-4876-863D-6703CD8B15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5491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5181AC80-441B-40BA-8AFB-564B9F99F8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1108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96A24C4B-53BF-45AB-82D1-8DB71FF13F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041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0E432B34-307B-466A-AAA3-BA31A26A8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1296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458200" y="6553200"/>
            <a:ext cx="685800" cy="203200"/>
          </a:xfrm>
        </p:spPr>
        <p:txBody>
          <a:bodyPr/>
          <a:lstStyle>
            <a:lvl1pPr>
              <a:defRPr sz="1200" b="0" u="none"/>
            </a:lvl1pPr>
          </a:lstStyle>
          <a:p>
            <a:pPr>
              <a:defRPr/>
            </a:pPr>
            <a:fld id="{2EB3DEF1-F8EC-4E70-ABF6-8302B62703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9084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763EE9D2-6740-4EB4-8E51-1885D7A82E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6869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38FB292F-F170-4EEA-AE66-F927E91CC4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8799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5554" y="152400"/>
            <a:ext cx="6435305" cy="694493"/>
          </a:xfrm>
          <a:prstGeom prst="rect">
            <a:avLst/>
          </a:prstGeom>
        </p:spPr>
        <p:txBody>
          <a:bodyPr/>
          <a:lstStyle>
            <a:lvl1pPr algn="ctr">
              <a:defRPr sz="320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73893" y="1139885"/>
            <a:ext cx="8438786" cy="4324350"/>
          </a:xfrm>
        </p:spPr>
        <p:txBody>
          <a:bodyPr/>
          <a:lstStyle>
            <a:lvl2pPr marL="628650" indent="-284163">
              <a:defRPr b="0"/>
            </a:lvl2pPr>
            <a:lvl3pPr marL="974725" indent="-285750">
              <a:defRPr sz="1800" b="0"/>
            </a:lvl3pPr>
            <a:lvl4pPr marL="1371600" indent="-285750">
              <a:defRPr sz="1600"/>
            </a:lvl4pPr>
            <a:lvl5pPr marL="1768475" indent="-293688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  <p:custDataLst>
              <p:tags r:id="rId3"/>
            </p:custDataLst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E642D102-6127-4C83-914E-CBB4CB7F0BB2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Picture 17" descr="AFIT(good)"/>
          <p:cNvPicPr>
            <a:picLocks noChangeAspect="1" noChangeArrowheads="1"/>
          </p:cNvPicPr>
          <p:nvPr userDrawn="1"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3777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53C2B372-8611-4FC4-B325-D94E29E59C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8905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5DADD32A-06D5-4544-9FAD-502FB3D61D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3995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3175"/>
            <a:ext cx="2057400" cy="61293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3175"/>
            <a:ext cx="6019800" cy="6129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C66A5665-9F6E-4242-9F9D-9A94E971FC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9378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-3175"/>
            <a:ext cx="8229600" cy="6129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AFC6B57A-491D-48A0-9183-91C7C8949E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36705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E184C-EF48-0B46-A9DF-58ECA10D5B66}" type="datetime1">
              <a:rPr lang="en-US" smtClean="0"/>
              <a:pPr/>
              <a:t>10/16/20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3424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D3D6-B88D-144A-B948-1F45B4585621}" type="datetime1">
              <a:rPr lang="en-US" smtClean="0"/>
              <a:pPr/>
              <a:t>10/16/20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456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C0C19-2B06-384B-A5E1-EF5A9FA7B593}" type="datetime1">
              <a:rPr lang="en-US" smtClean="0"/>
              <a:pPr/>
              <a:t>10/16/20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946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FB7A-1C47-BC4B-AE96-AFF1885DDEF1}" type="datetime1">
              <a:rPr lang="en-US" smtClean="0"/>
              <a:pPr/>
              <a:t>10/16/20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234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4CD-22D8-0347-B740-0C9846931AB0}" type="datetime1">
              <a:rPr lang="en-US" smtClean="0"/>
              <a:pPr/>
              <a:t>10/16/20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4105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FC14-B1C6-9447-9B23-422C37473F79}" type="datetime1">
              <a:rPr lang="en-US" smtClean="0"/>
              <a:pPr/>
              <a:t>10/16/20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58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95592D88-4C7F-479B-AA74-1F27B7AEFB2F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7312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0CFB8-0DE8-964E-AEA0-F4C701634ACB}" type="datetime1">
              <a:rPr lang="en-US" smtClean="0"/>
              <a:pPr/>
              <a:t>10/16/20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24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017B8-CB8E-A94F-B9B6-1390ECB3988E}" type="datetime1">
              <a:rPr lang="en-US" smtClean="0"/>
              <a:pPr/>
              <a:t>10/16/20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5614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DEA3-8AB0-D44F-A0CE-A0AC5C314ACF}" type="datetime1">
              <a:rPr lang="en-US" smtClean="0"/>
              <a:pPr/>
              <a:t>10/16/20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849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B3804-19A2-0543-A939-317DBBE4D2B5}" type="datetime1">
              <a:rPr lang="en-US" smtClean="0"/>
              <a:pPr/>
              <a:t>10/16/20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007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F6F72-F781-5647-99C9-B1A14BD22BAC}" type="datetime1">
              <a:rPr lang="en-US" smtClean="0"/>
              <a:pPr/>
              <a:t>10/16/20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1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36700"/>
            <a:ext cx="3989388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1888" y="1536700"/>
            <a:ext cx="3989387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8C7A12CA-3EF0-44CE-92D5-513D06DE291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374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739AD4BB-EC7F-4D5E-B184-89330C80547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990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874EA89C-6B81-4D85-9345-C1EDAB18D1D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40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0F8D7B88-9704-4760-981A-DC0D62026735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951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79FE1AB4-8D89-434D-85CC-B0C79482085A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59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7F3EAC1C-DBCE-4FAE-AC77-0F381F3501CF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16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800100" y="1536700"/>
            <a:ext cx="8131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558" name="Line 6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381000" y="990372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151C77"/>
              </a:buClr>
              <a:buSzPct val="80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6" name="Rectangle 5"/>
          <p:cNvSpPr txBox="1">
            <a:spLocks noChangeArrowheads="1"/>
          </p:cNvSpPr>
          <p:nvPr userDrawn="1">
            <p:custDataLst>
              <p:tags r:id="rId15"/>
            </p:custDataLst>
          </p:nvPr>
        </p:nvSpPr>
        <p:spPr>
          <a:xfrm>
            <a:off x="8458200" y="6553200"/>
            <a:ext cx="685800" cy="203200"/>
          </a:xfrm>
          <a:prstGeom prst="rect">
            <a:avLst/>
          </a:prstGeom>
          <a:ln/>
        </p:spPr>
        <p:txBody>
          <a:bodyPr/>
          <a:lstStyle>
            <a:lvl1pPr>
              <a:defRPr sz="1200" b="0" u="none"/>
            </a:lvl1pPr>
          </a:lstStyle>
          <a:p>
            <a:pPr algn="r">
              <a:defRPr/>
            </a:pPr>
            <a:fld id="{B5FCEF36-23CB-40D5-B03F-3C626FA7EF99}" type="slidenum">
              <a:rPr lang="en-US" smtClean="0">
                <a:solidFill>
                  <a:srgbClr val="000000"/>
                </a:solidFill>
                <a:cs typeface="+mn-cs"/>
              </a:rPr>
              <a:pPr algn="r">
                <a:defRPr/>
              </a:pPr>
              <a:t>‹#›</a:t>
            </a:fld>
            <a:endParaRPr lang="en-US">
              <a:solidFill>
                <a:srgbClr val="000000"/>
              </a:solidFill>
              <a:cs typeface="+mn-cs"/>
            </a:endParaRPr>
          </a:p>
        </p:txBody>
      </p:sp>
      <p:pic>
        <p:nvPicPr>
          <p:cNvPr id="7" name="Picture 11" descr="chrmblue_std small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96850" y="128588"/>
            <a:ext cx="803275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7" descr="AFIT(good)"/>
          <p:cNvPicPr>
            <a:picLocks noChangeAspect="1" noChangeArrowheads="1"/>
          </p:cNvPicPr>
          <p:nvPr userDrawn="1"/>
        </p:nvPicPr>
        <p:blipFill>
          <a:blip r:embed="rId18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Placeholder 8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81875" y="6654800"/>
            <a:ext cx="107632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 b="0" u="none">
                <a:solidFill>
                  <a:srgbClr val="000000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02400"/>
            <a:ext cx="28956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 u="none">
                <a:solidFill>
                  <a:srgbClr val="000000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477000"/>
            <a:ext cx="6858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000" b="0" u="none">
                <a:solidFill>
                  <a:srgbClr val="000000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fld id="{837BE3FF-7030-467D-B6BF-3D4ECB6BEE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-3175"/>
            <a:ext cx="6545262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2054" name="Group 139"/>
          <p:cNvGrpSpPr>
            <a:grpSpLocks/>
          </p:cNvGrpSpPr>
          <p:nvPr userDrawn="1"/>
        </p:nvGrpSpPr>
        <p:grpSpPr bwMode="auto">
          <a:xfrm>
            <a:off x="0" y="1008063"/>
            <a:ext cx="9144000" cy="228600"/>
            <a:chOff x="0" y="599"/>
            <a:chExt cx="5760" cy="144"/>
          </a:xfrm>
        </p:grpSpPr>
        <p:sp>
          <p:nvSpPr>
            <p:cNvPr id="40076" name="Rectangle 140"/>
            <p:cNvSpPr>
              <a:spLocks noChangeArrowheads="1"/>
            </p:cNvSpPr>
            <p:nvPr userDrawn="1"/>
          </p:nvSpPr>
          <p:spPr bwMode="auto">
            <a:xfrm>
              <a:off x="0" y="599"/>
              <a:ext cx="5760" cy="48"/>
            </a:xfrm>
            <a:prstGeom prst="rect">
              <a:avLst/>
            </a:prstGeom>
            <a:solidFill>
              <a:srgbClr val="FF0000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tIns="137160" bIns="13716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000" b="0" u="none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40077" name="Rectangle 141"/>
            <p:cNvSpPr>
              <a:spLocks noChangeArrowheads="1"/>
            </p:cNvSpPr>
            <p:nvPr userDrawn="1"/>
          </p:nvSpPr>
          <p:spPr bwMode="auto">
            <a:xfrm>
              <a:off x="0" y="695"/>
              <a:ext cx="5760" cy="48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tIns="137160" bIns="13716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000" b="0" u="none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2055" name="Picture 147" descr="Netwarcom Silver Stars Large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9488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  <p:sldLayoutId id="2147484047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54FB7E5-E5E8-454F-9FF1-E74A3ED31BF0}" type="datetime1">
              <a:rPr lang="en-US" smtClean="0"/>
              <a:pPr/>
              <a:t>10/16/20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55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oleObject" Target="../embeddings/oleObject4.bin"/><Relationship Id="rId7" Type="http://schemas.openxmlformats.org/officeDocument/2006/relationships/image" Target="../media/image19.emf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image" Target="../media/image18.emf"/><Relationship Id="rId9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emf"/><Relationship Id="rId5" Type="http://schemas.openxmlformats.org/officeDocument/2006/relationships/image" Target="../media/image21.emf"/><Relationship Id="rId4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066800" y="2667000"/>
            <a:ext cx="7620000" cy="33528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32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51250" y="4105275"/>
            <a:ext cx="51435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b="0" u="none" kern="0" dirty="0">
                <a:solidFill>
                  <a:srgbClr val="000000"/>
                </a:solidFill>
                <a:latin typeface="Arial"/>
                <a:ea typeface="+mj-ea"/>
                <a:cs typeface="+mj-cs"/>
              </a:rPr>
              <a:t>Classical Selection &amp; Regularization</a:t>
            </a:r>
          </a:p>
          <a:p>
            <a:pPr algn="r" eaLnBrk="0" hangingPunct="0">
              <a:defRPr/>
            </a:pPr>
            <a:endParaRPr lang="en-US" sz="2800" b="0" u="none" kern="0" dirty="0">
              <a:solidFill>
                <a:srgbClr val="000000"/>
              </a:solidFill>
              <a:latin typeface="Arial"/>
            </a:endParaRPr>
          </a:p>
          <a:p>
            <a:pPr algn="r" eaLnBrk="0" hangingPunct="0">
              <a:defRPr/>
            </a:pPr>
            <a:r>
              <a:rPr lang="en-US" sz="1600" b="0" u="none" kern="0" dirty="0">
                <a:solidFill>
                  <a:srgbClr val="000000"/>
                </a:solidFill>
                <a:latin typeface="Arial"/>
              </a:rPr>
              <a:t>Dr. Torrey Wagner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>
          <a:xfrm>
            <a:off x="3299381" y="1752600"/>
            <a:ext cx="5495369" cy="1470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r>
              <a:rPr lang="en-US" sz="2800" dirty="0"/>
              <a:t>Machine Learning</a:t>
            </a:r>
            <a:br>
              <a:rPr lang="en-US" sz="2800" dirty="0"/>
            </a:br>
            <a:r>
              <a:rPr lang="en-US" sz="2800" dirty="0"/>
              <a:t>DASC 522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6.6.1 Best Subset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Fit a linear regression model for each possible combination of the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/>
              <a:t> predictors </a:t>
            </a:r>
          </a:p>
          <a:p>
            <a:endParaRPr lang="en-US"/>
          </a:p>
          <a:p>
            <a:r>
              <a:rPr lang="en-US"/>
              <a:t>How do we judge which subset is the “best”?</a:t>
            </a:r>
          </a:p>
          <a:p>
            <a:endParaRPr lang="en-US"/>
          </a:p>
          <a:p>
            <a:r>
              <a:rPr lang="en-US"/>
              <a:t>One simple approach is to take the subset with the smallest RSS or the largest R</a:t>
            </a:r>
            <a:r>
              <a:rPr lang="en-US" baseline="30000"/>
              <a:t>2</a:t>
            </a:r>
          </a:p>
          <a:p>
            <a:endParaRPr lang="en-US"/>
          </a:p>
          <a:p>
            <a:r>
              <a:rPr lang="en-US"/>
              <a:t>Unfortunately, one can show that the model that includes all the variables will always have the largest R</a:t>
            </a:r>
            <a:r>
              <a:rPr lang="en-US" baseline="30000"/>
              <a:t>2</a:t>
            </a:r>
            <a:r>
              <a:rPr lang="en-US"/>
              <a:t> (and smallest RSS)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9AAF8-9300-F84E-BF5D-0836B4283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00" y="871220"/>
            <a:ext cx="889000" cy="3949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61C933-6B52-0448-AAFD-D5277EEEC1FD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2222795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 Data: R</a:t>
            </a:r>
            <a:r>
              <a:rPr lang="en-US" baseline="30000"/>
              <a:t>2</a:t>
            </a:r>
            <a:r>
              <a:rPr lang="en-US"/>
              <a:t> vs. Subset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RSS will never increase (and R</a:t>
            </a:r>
            <a:r>
              <a:rPr lang="en-US" baseline="30000"/>
              <a:t>2</a:t>
            </a:r>
            <a:r>
              <a:rPr lang="en-US"/>
              <a:t> will never decrease) as the number of variables increase - not very useful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sz="1600"/>
              <a:t>Grey dots – actual performance of various subset models</a:t>
            </a:r>
          </a:p>
          <a:p>
            <a:r>
              <a:rPr lang="en-US" sz="1600"/>
              <a:t>red line: the best model for a given number of predictors, according to RSS and R</a:t>
            </a:r>
            <a:r>
              <a:rPr lang="en-US" sz="1600" baseline="30000"/>
              <a:t>2</a:t>
            </a:r>
            <a:endParaRPr lang="en-US" sz="1600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 descr="6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30" y="2434990"/>
            <a:ext cx="6403340" cy="3207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BD06D-9571-934D-9E7E-BF5A1837842C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830098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/>
              <a:t>Measures for </a:t>
            </a:r>
            <a:r>
              <a:rPr lang="en-US" sz="3200" i="1"/>
              <a:t>Estimating</a:t>
            </a:r>
            <a:r>
              <a:rPr lang="en-US" sz="3200"/>
              <a:t> model Performance</a:t>
            </a:r>
            <a:br>
              <a:rPr lang="en-US" sz="3200"/>
            </a:br>
            <a:r>
              <a:rPr lang="en-US" sz="3200"/>
              <a:t>on unseen data from </a:t>
            </a:r>
            <a:r>
              <a:rPr lang="en-US" sz="3200" i="1"/>
              <a:t>training</a:t>
            </a:r>
            <a:r>
              <a:rPr lang="en-US" sz="3200"/>
              <a:t> data fit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78140" cy="26022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compare different models, adjust the RSS of the </a:t>
            </a:r>
            <a:r>
              <a:rPr lang="en-US" i="1" dirty="0"/>
              <a:t>training</a:t>
            </a:r>
            <a:r>
              <a:rPr lang="en-US" dirty="0"/>
              <a:t> data model fit based on some penalty for number </a:t>
            </a:r>
            <a:r>
              <a:rPr lang="en-US"/>
              <a:t>of features</a:t>
            </a:r>
          </a:p>
          <a:p>
            <a:pPr lvl="1"/>
            <a:r>
              <a:rPr lang="en-US"/>
              <a:t>Adjusted </a:t>
            </a:r>
            <a:r>
              <a:rPr lang="en-US" dirty="0"/>
              <a:t>R</a:t>
            </a:r>
            <a:r>
              <a:rPr lang="en-US" baseline="30000" dirty="0"/>
              <a:t>2</a:t>
            </a:r>
            <a:endParaRPr lang="en-US" dirty="0"/>
          </a:p>
          <a:p>
            <a:pPr lvl="1"/>
            <a:r>
              <a:rPr lang="en-US" dirty="0"/>
              <a:t>AIC (Akaike information criterion)</a:t>
            </a:r>
          </a:p>
          <a:p>
            <a:pPr lvl="1"/>
            <a:r>
              <a:rPr lang="en-US" dirty="0"/>
              <a:t>BIC (Bayesian information criterion)</a:t>
            </a:r>
          </a:p>
          <a:p>
            <a:pPr lvl="1"/>
            <a:r>
              <a:rPr lang="en-US" dirty="0" err="1"/>
              <a:t>C</a:t>
            </a:r>
            <a:r>
              <a:rPr lang="en-US" baseline="-25000" dirty="0" err="1"/>
              <a:t>p</a:t>
            </a:r>
            <a:r>
              <a:rPr lang="en-US" dirty="0"/>
              <a:t> (Mallow’s </a:t>
            </a:r>
            <a:r>
              <a:rPr lang="en-US" i="1" dirty="0" err="1"/>
              <a:t>C</a:t>
            </a:r>
            <a:r>
              <a:rPr lang="en-US" i="1" baseline="-25000" dirty="0" err="1"/>
              <a:t>p</a:t>
            </a:r>
            <a:r>
              <a:rPr lang="en-US" dirty="0"/>
              <a:t>: Proportional to AIC)</a:t>
            </a:r>
          </a:p>
          <a:p>
            <a:r>
              <a:rPr lang="en-US" dirty="0"/>
              <a:t>These methods add penalty to RSS for the number of variables (i.e. complexity) in the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3EC83-0598-A54B-9FD4-0FBE7B8F7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82" y="4202430"/>
            <a:ext cx="8346918" cy="2358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2CEBAB-8E5B-014C-B429-6DDE9F6E85C8}"/>
              </a:ext>
            </a:extLst>
          </p:cNvPr>
          <p:cNvSpPr txBox="1"/>
          <p:nvPr/>
        </p:nvSpPr>
        <p:spPr>
          <a:xfrm>
            <a:off x="0" y="6604084"/>
            <a:ext cx="64860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adapted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3653679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 Data: </a:t>
            </a:r>
            <a:r>
              <a:rPr lang="en-US" err="1"/>
              <a:t>C</a:t>
            </a:r>
            <a:r>
              <a:rPr lang="en-US" baseline="-25000" err="1"/>
              <a:t>p</a:t>
            </a:r>
            <a:r>
              <a:rPr lang="en-US"/>
              <a:t>, BIC, and Adjusted R</a:t>
            </a:r>
            <a:r>
              <a:rPr lang="en-US" baseline="30000"/>
              <a:t>2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40130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A small value of </a:t>
            </a:r>
            <a:r>
              <a:rPr lang="en-US" err="1"/>
              <a:t>C</a:t>
            </a:r>
            <a:r>
              <a:rPr lang="en-US" baseline="-25000" err="1"/>
              <a:t>p</a:t>
            </a:r>
            <a:r>
              <a:rPr lang="en-US"/>
              <a:t> or BIC indicates a low error, and thus (hopefully) a better model</a:t>
            </a:r>
          </a:p>
          <a:p>
            <a:r>
              <a:rPr lang="en-US"/>
              <a:t>A large value for the Adjusted R</a:t>
            </a:r>
            <a:r>
              <a:rPr lang="en-US" baseline="30000"/>
              <a:t>2</a:t>
            </a:r>
            <a:r>
              <a:rPr lang="en-US"/>
              <a:t> indicates a better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 descr="6.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2" y="2716530"/>
            <a:ext cx="6398932" cy="2561791"/>
          </a:xfrm>
          <a:prstGeom prst="rect">
            <a:avLst/>
          </a:prstGeom>
        </p:spPr>
      </p:pic>
      <p:pic>
        <p:nvPicPr>
          <p:cNvPr id="7" name="Picture 6" descr="6.1.pdf">
            <a:extLst>
              <a:ext uri="{FF2B5EF4-FFF2-40B4-BE49-F238E27FC236}">
                <a16:creationId xmlns:a16="http://schemas.microsoft.com/office/drawing/2014/main" id="{A72F3366-9CC5-6446-9F9C-DBA60744D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7"/>
          <a:stretch/>
        </p:blipFill>
        <p:spPr>
          <a:xfrm>
            <a:off x="6454588" y="4674870"/>
            <a:ext cx="2232212" cy="2183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8359C1-707A-8649-88E2-DB0E27BBC0DA}"/>
              </a:ext>
            </a:extLst>
          </p:cNvPr>
          <p:cNvSpPr txBox="1"/>
          <p:nvPr/>
        </p:nvSpPr>
        <p:spPr>
          <a:xfrm>
            <a:off x="0" y="6604084"/>
            <a:ext cx="64860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adapted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863942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/>
              <a:t>Best Subset Selection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549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Big Picture &amp; Introduction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Classical Selection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Best Subset Selection</a:t>
            </a:r>
          </a:p>
          <a:p>
            <a:pPr lvl="1"/>
            <a:r>
              <a:rPr lang="en-US"/>
              <a:t>Stepwise Selection (forward/backward/hybrid)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Classical Regularization (a.k.a. shrinkage)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baseline="-2500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Regularization (a.k.a. Lasso Regression)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baseline="-2500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Regularization (a.k.a. Ridge Regression)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More dimension reduction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PCA → PCR (unsupervised)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Partial Least Squares (supervised)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323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Feature Selection via Stepwise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536656" cy="4876800"/>
          </a:xfrm>
        </p:spPr>
        <p:txBody>
          <a:bodyPr>
            <a:normAutofit/>
          </a:bodyPr>
          <a:lstStyle/>
          <a:p>
            <a:r>
              <a:rPr lang="en-US"/>
              <a:t>Best Subset Selection is computationally intensive especially when we have a large number of predictors (large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/>
              <a:t>) </a:t>
            </a:r>
          </a:p>
          <a:p>
            <a:r>
              <a:rPr lang="en-US"/>
              <a:t>More computationally-attractive methods:</a:t>
            </a:r>
          </a:p>
          <a:p>
            <a:pPr lvl="1"/>
            <a:r>
              <a:rPr lang="en-US" u="sng"/>
              <a:t>Forward Stepwise Selection</a:t>
            </a:r>
            <a:r>
              <a:rPr lang="en-US"/>
              <a:t>: Begins with the model containing no predictor, and then adds one predictor at a time that </a:t>
            </a:r>
            <a:r>
              <a:rPr lang="en-US" i="1"/>
              <a:t>improves the model the most</a:t>
            </a:r>
            <a:r>
              <a:rPr lang="en-US"/>
              <a:t> until no further improvement occurs</a:t>
            </a:r>
          </a:p>
          <a:p>
            <a:pPr lvl="1"/>
            <a:r>
              <a:rPr lang="en-US" u="sng"/>
              <a:t>Backward Stepwise Selection</a:t>
            </a:r>
            <a:r>
              <a:rPr lang="en-US"/>
              <a:t>: Begins with the model containing all predictors, and then deleting one predictor at a time where the predictor chosen at each step is the </a:t>
            </a:r>
            <a:br>
              <a:rPr lang="en-US"/>
            </a:br>
            <a:r>
              <a:rPr lang="en-US" i="1"/>
              <a:t>feature that causes the least degradation</a:t>
            </a:r>
            <a:r>
              <a:rPr lang="en-US"/>
              <a:t> to model performance when removed. </a:t>
            </a:r>
          </a:p>
          <a:p>
            <a:pPr lvl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3869D-D16A-AC48-920F-19BC988F3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856" y="1771332"/>
            <a:ext cx="889000" cy="3949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0B1F79-F2B0-534E-BA71-52287D2024D7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673170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4425"/>
          </a:xfrm>
        </p:spPr>
        <p:txBody>
          <a:bodyPr>
            <a:normAutofit lnSpcReduction="10000"/>
          </a:bodyPr>
          <a:lstStyle/>
          <a:p>
            <a:r>
              <a:rPr lang="en-US"/>
              <a:t>Python - SelectKBest</a:t>
            </a:r>
          </a:p>
          <a:p>
            <a:pPr lvl="1"/>
            <a:r>
              <a:rPr lang="en-US"/>
              <a:t>Only for classification</a:t>
            </a:r>
          </a:p>
          <a:p>
            <a:r>
              <a:rPr lang="en-US"/>
              <a:t>Python - Recursive Feature Elimination (RFE)</a:t>
            </a:r>
          </a:p>
          <a:p>
            <a:pPr lvl="1"/>
            <a:r>
              <a:rPr lang="en-US" b="0"/>
              <a:t>Example of BSS</a:t>
            </a:r>
          </a:p>
          <a:p>
            <a:pPr lvl="1"/>
            <a:r>
              <a:rPr lang="en-US" b="0"/>
              <a:t>Given an external estimator that assigns weights to features (e.g., the coefficients of a linear model)…</a:t>
            </a:r>
          </a:p>
          <a:p>
            <a:pPr lvl="1"/>
            <a:r>
              <a:rPr lang="en-US" b="0"/>
              <a:t>…the goal of RFE is to select </a:t>
            </a:r>
            <a:r>
              <a:rPr lang="en-US" b="0" i="1"/>
              <a:t>k</a:t>
            </a:r>
            <a:r>
              <a:rPr lang="en-US" b="0"/>
              <a:t> features by recursively considering smaller and smaller sets of features. </a:t>
            </a:r>
          </a:p>
          <a:p>
            <a:r>
              <a:rPr lang="en-US"/>
              <a:t>RFE Steps</a:t>
            </a:r>
          </a:p>
          <a:p>
            <a:pPr lvl="1"/>
            <a:r>
              <a:rPr lang="en-US" b="0"/>
              <a:t>First, the estimator is trained on the initial set of features and the importance of each feature is obtained </a:t>
            </a:r>
          </a:p>
          <a:p>
            <a:pPr lvl="1"/>
            <a:r>
              <a:rPr lang="en-US" b="0"/>
              <a:t>Then, the least important features are pruned from current set of features. </a:t>
            </a:r>
          </a:p>
          <a:p>
            <a:pPr lvl="1"/>
            <a:r>
              <a:rPr lang="en-US" b="0"/>
              <a:t>Repeat on the pruned set until </a:t>
            </a:r>
            <a:r>
              <a:rPr lang="en-US" b="0" i="1"/>
              <a:t>k</a:t>
            </a:r>
            <a:r>
              <a:rPr lang="en-US" b="0"/>
              <a:t> is reached.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584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/>
              <a:t>Recursive Feature Elimination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309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Big Picture &amp; Introduction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Classical Selection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Best Subset Selection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Stepwise Selection (forward/backward/hybrid)</a:t>
            </a:r>
          </a:p>
          <a:p>
            <a:r>
              <a:rPr lang="en-US"/>
              <a:t>Classical Regularization (a.k.a. shrinkage)</a:t>
            </a:r>
          </a:p>
          <a:p>
            <a:pPr lvl="1"/>
            <a:r>
              <a:rPr lang="en-US"/>
              <a:t>L</a:t>
            </a:r>
            <a:r>
              <a:rPr lang="en-US" baseline="-25000"/>
              <a:t>2</a:t>
            </a:r>
            <a:r>
              <a:rPr lang="en-US"/>
              <a:t> Regularization (a.k.a. Ridge Regression)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baseline="-2500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Regularization (a.k.a. Lasso Regression)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More dimension reduction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PCA → PCR (unsupervised)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Partial Least Squares (supervised)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u="none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43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dirty="0"/>
              <a:t>Big Picture &amp; Introduction</a:t>
            </a:r>
          </a:p>
          <a:p>
            <a:r>
              <a:rPr lang="en-US" dirty="0"/>
              <a:t>Classical Selection</a:t>
            </a:r>
          </a:p>
          <a:p>
            <a:pPr lvl="1"/>
            <a:r>
              <a:rPr lang="en-US" dirty="0"/>
              <a:t>Best Subset Selection</a:t>
            </a:r>
          </a:p>
          <a:p>
            <a:pPr lvl="1"/>
            <a:r>
              <a:rPr lang="en-US" dirty="0"/>
              <a:t>Stepwise Selection (forward/backward/hybrid)</a:t>
            </a:r>
          </a:p>
          <a:p>
            <a:pPr lvl="1"/>
            <a:r>
              <a:rPr lang="en-US" dirty="0"/>
              <a:t>Error Analysis (</a:t>
            </a:r>
            <a:r>
              <a:rPr lang="en-US" dirty="0" err="1"/>
              <a:t>C</a:t>
            </a:r>
            <a:r>
              <a:rPr lang="en-US" baseline="-25000" dirty="0" err="1"/>
              <a:t>p</a:t>
            </a:r>
            <a:r>
              <a:rPr lang="en-US"/>
              <a:t>, </a:t>
            </a:r>
            <a:r>
              <a:rPr lang="en-US" err="1"/>
              <a:t>adj</a:t>
            </a:r>
            <a:r>
              <a:rPr lang="en-US"/>
              <a:t> R</a:t>
            </a:r>
            <a:r>
              <a:rPr lang="en-US" baseline="30000"/>
              <a:t>2</a:t>
            </a:r>
            <a:r>
              <a:rPr lang="en-US"/>
              <a:t>, AIC, BIC, Validation, Cross-validation)</a:t>
            </a:r>
          </a:p>
          <a:p>
            <a:r>
              <a:rPr lang="en-US"/>
              <a:t>Classical Regularization (a.k.a. shrinkage)</a:t>
            </a:r>
          </a:p>
          <a:p>
            <a:pPr lvl="1"/>
            <a:r>
              <a:rPr lang="en-US"/>
              <a:t>L</a:t>
            </a:r>
            <a:r>
              <a:rPr lang="en-US" baseline="-25000"/>
              <a:t>1</a:t>
            </a:r>
            <a:r>
              <a:rPr lang="en-US"/>
              <a:t> Regularization (a.k.a. Lasso Regression)</a:t>
            </a:r>
          </a:p>
          <a:p>
            <a:pPr lvl="1"/>
            <a:r>
              <a:rPr lang="en-US"/>
              <a:t>L</a:t>
            </a:r>
            <a:r>
              <a:rPr lang="en-US" baseline="-25000"/>
              <a:t>2</a:t>
            </a:r>
            <a:r>
              <a:rPr lang="en-US"/>
              <a:t> Regularization (a.k.a. Ridge Regression)</a:t>
            </a:r>
          </a:p>
          <a:p>
            <a:r>
              <a:rPr lang="en-US"/>
              <a:t>More dimension reduction</a:t>
            </a:r>
          </a:p>
          <a:p>
            <a:pPr lvl="1"/>
            <a:r>
              <a:rPr lang="en-US"/>
              <a:t>PCA → PCR (unsupervised)</a:t>
            </a:r>
          </a:p>
          <a:p>
            <a:pPr lvl="1"/>
            <a:r>
              <a:rPr lang="en-US"/>
              <a:t>Partial Least Squares (supervised)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u="none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47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/>
              <a:t>Big Picture - Concept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517C4-7557-274A-9703-A55B82D54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57" y="1098584"/>
            <a:ext cx="7123886" cy="54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75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ED040A-D24A-3E4A-B75F-923B53A53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472" y="1444010"/>
            <a:ext cx="3919606" cy="42387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Bias &amp; Variance in Linear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544" y="1388062"/>
            <a:ext cx="4691788" cy="4524375"/>
          </a:xfrm>
        </p:spPr>
        <p:txBody>
          <a:bodyPr>
            <a:normAutofit/>
          </a:bodyPr>
          <a:lstStyle/>
          <a:p>
            <a:r>
              <a:rPr lang="en-US" b="0"/>
              <a:t>Ordinary Least Squares (OLS) regression is known to give unbiased results with low variance as compared to non linear models.</a:t>
            </a:r>
            <a:r>
              <a:rPr lang="en-US"/>
              <a:t> </a:t>
            </a:r>
          </a:p>
          <a:p>
            <a:endParaRPr lang="en-US"/>
          </a:p>
          <a:p>
            <a:r>
              <a:rPr lang="en-US"/>
              <a:t>Ridge</a:t>
            </a:r>
            <a:r>
              <a:rPr lang="en-US" b="0"/>
              <a:t> (OLS with L2 penalty) &amp; </a:t>
            </a:r>
            <a:r>
              <a:rPr lang="en-US"/>
              <a:t>Lasso</a:t>
            </a:r>
            <a:r>
              <a:rPr lang="en-US" b="0"/>
              <a:t> (OLS with L1 penalty)</a:t>
            </a:r>
          </a:p>
          <a:p>
            <a:pPr lvl="1"/>
            <a:r>
              <a:rPr lang="en-US" b="0"/>
              <a:t>give biased results with lower variance as compared to OLS.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D4649F-91D6-5C4D-BB47-24901C6F2DDA}"/>
              </a:ext>
            </a:extLst>
          </p:cNvPr>
          <p:cNvSpPr txBox="1"/>
          <p:nvPr/>
        </p:nvSpPr>
        <p:spPr>
          <a:xfrm>
            <a:off x="1095554" y="6509554"/>
            <a:ext cx="6187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none"/>
              <a:t>https://towardsdatascience.com/bias-and-variance-in-linear-models-e772546e0c30</a:t>
            </a:r>
          </a:p>
        </p:txBody>
      </p:sp>
    </p:spTree>
    <p:extLst>
      <p:ext uri="{BB962C8B-B14F-4D97-AF65-F5344CB8AC3E}">
        <p14:creationId xmlns:p14="http://schemas.microsoft.com/office/powerpoint/2010/main" val="4163996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6.2.1 Ridge Regression (L2)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Ordinary Least Squares (OLS) estimates       by minimizing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Ridge Regression uses a slightly different minimization equation which adds a term…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381250" y="3665538"/>
          <a:ext cx="21907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3" name="Equation" r:id="rId3" imgW="100440" imgH="155160" progId="Equation.3">
                  <p:embed/>
                </p:oleObj>
              </mc:Choice>
              <mc:Fallback>
                <p:oleObj name="Equation" r:id="rId3" imgW="100440" imgH="15516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0" y="3665538"/>
                        <a:ext cx="219075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429000" y="3444875"/>
          <a:ext cx="21907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4" name="Equation" r:id="rId5" imgW="100440" imgH="155160" progId="Equation.3">
                  <p:embed/>
                </p:oleObj>
              </mc:Choice>
              <mc:Fallback>
                <p:oleObj name="Equation" r:id="rId5" imgW="100440" imgH="15516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444875"/>
                        <a:ext cx="219075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338398" y="1619513"/>
          <a:ext cx="410613" cy="438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5" name="Equation" r:id="rId6" imgW="255960" imgH="191880" progId="Equation.3">
                  <p:embed/>
                </p:oleObj>
              </mc:Choice>
              <mc:Fallback>
                <p:oleObj name="Equation" r:id="rId6" imgW="255960" imgH="19188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8398" y="1619513"/>
                        <a:ext cx="410613" cy="4387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895" y="2458132"/>
            <a:ext cx="3925402" cy="10943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66351"/>
          <a:stretch/>
        </p:blipFill>
        <p:spPr>
          <a:xfrm>
            <a:off x="2468255" y="4421238"/>
            <a:ext cx="2277557" cy="1455863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3538537" y="4754952"/>
            <a:ext cx="960039" cy="94736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B3484C-1E35-C649-89A8-B9C96A166623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459331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Ridge Regression Adds a Penalty on   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effect of this equation is to add a penalty of the form 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Where the tuning parameter     is a positive value. </a:t>
            </a:r>
          </a:p>
          <a:p>
            <a:r>
              <a:rPr lang="en-US"/>
              <a:t>This has the effect of “shrinking” large values of       towards zero.</a:t>
            </a:r>
          </a:p>
          <a:p>
            <a:r>
              <a:rPr lang="en-US"/>
              <a:t>This penalty should improve the fit because shrinking the coefficients can significantly reduce their variance</a:t>
            </a:r>
          </a:p>
          <a:p>
            <a:r>
              <a:rPr lang="en-US"/>
              <a:t>When    = 0, we get the original RSS from Ordinary Least Squares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8425162" y="749131"/>
          <a:ext cx="523275" cy="55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9" name="Equation" r:id="rId3" imgW="255960" imgH="191880" progId="Equation.3">
                  <p:embed/>
                </p:oleObj>
              </mc:Choice>
              <mc:Fallback>
                <p:oleObj name="Equation" r:id="rId3" imgW="255960" imgH="1918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5162" y="749131"/>
                        <a:ext cx="523275" cy="5591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053" y="2082125"/>
            <a:ext cx="1172600" cy="9860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700" y="2931809"/>
            <a:ext cx="277739" cy="52076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7190416" y="3317231"/>
          <a:ext cx="523275" cy="55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0" name="Equation" r:id="rId7" imgW="255960" imgH="191880" progId="Equation.3">
                  <p:embed/>
                </p:oleObj>
              </mc:Choice>
              <mc:Fallback>
                <p:oleObj name="Equation" r:id="rId7" imgW="255960" imgH="19188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0416" y="3317231"/>
                        <a:ext cx="523275" cy="55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3191" y="4944272"/>
            <a:ext cx="277739" cy="520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894" y="5566349"/>
            <a:ext cx="5710318" cy="12282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B25A6F-C42C-0F41-B56F-95B81E0D34F8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535665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 Data: 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66694"/>
            <a:ext cx="8229600" cy="1495363"/>
          </a:xfrm>
        </p:spPr>
        <p:txBody>
          <a:bodyPr>
            <a:normAutofit/>
          </a:bodyPr>
          <a:lstStyle/>
          <a:p>
            <a:r>
              <a:rPr lang="en-US"/>
              <a:t>As     increases, the standardized coefficients shrinks </a:t>
            </a:r>
            <a:r>
              <a:rPr lang="en-US" i="1"/>
              <a:t>towards</a:t>
            </a:r>
            <a:r>
              <a:rPr lang="en-US"/>
              <a:t> zero.</a:t>
            </a:r>
          </a:p>
          <a:p>
            <a:r>
              <a:rPr lang="en-US" b="1">
                <a:solidFill>
                  <a:srgbClr val="FF0000"/>
                </a:solidFill>
              </a:rPr>
              <a:t>Will coefficients ever reach zero?  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 descr="6.4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88" r="50366" b="3171"/>
          <a:stretch/>
        </p:blipFill>
        <p:spPr>
          <a:xfrm>
            <a:off x="457199" y="1438109"/>
            <a:ext cx="4376057" cy="36847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30" y="5135881"/>
            <a:ext cx="277739" cy="520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121" y="2428709"/>
            <a:ext cx="4329193" cy="931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D252BB-4D76-9744-BDD0-57ABB14C911F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475919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Why can shrinking towards zero be a good thing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876800"/>
          </a:xfrm>
        </p:spPr>
        <p:txBody>
          <a:bodyPr/>
          <a:lstStyle/>
          <a:p>
            <a:r>
              <a:rPr lang="en-US"/>
              <a:t>When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/>
              <a:t> and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/>
              <a:t> are of similar size or when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/>
              <a:t> &lt;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/>
              <a:t>, then the OLS estimates will be extremely variable. It turns out that the parameter estimates generally have low bias but can be highly variable. </a:t>
            </a:r>
          </a:p>
          <a:p>
            <a:endParaRPr lang="en-US"/>
          </a:p>
          <a:p>
            <a:r>
              <a:rPr lang="en-US"/>
              <a:t>The penalty term makes the ridge regression estimates biased  but can also substantially reduce variance</a:t>
            </a:r>
          </a:p>
          <a:p>
            <a:endParaRPr lang="en-US"/>
          </a:p>
          <a:p>
            <a:r>
              <a:rPr lang="en-US"/>
              <a:t>Thus, there is a bias / variance trade-off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15F78-A6CC-ED49-B9A4-76759BB44A36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29023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Ridge Regression Bias /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5125"/>
            <a:ext cx="8229600" cy="1896291"/>
          </a:xfrm>
        </p:spPr>
        <p:txBody>
          <a:bodyPr/>
          <a:lstStyle/>
          <a:p>
            <a:r>
              <a:rPr lang="en-US"/>
              <a:t>Black: MSE due to Bias</a:t>
            </a:r>
          </a:p>
          <a:p>
            <a:r>
              <a:rPr lang="en-US">
                <a:solidFill>
                  <a:srgbClr val="00B050"/>
                </a:solidFill>
              </a:rPr>
              <a:t>Green: MSE due to Variance</a:t>
            </a:r>
          </a:p>
          <a:p>
            <a:r>
              <a:rPr lang="en-US">
                <a:solidFill>
                  <a:srgbClr val="7030A0"/>
                </a:solidFill>
              </a:rPr>
              <a:t>Purple: MSE ~ </a:t>
            </a:r>
            <a:r>
              <a:rPr lang="en-US" err="1">
                <a:solidFill>
                  <a:srgbClr val="7030A0"/>
                </a:solidFill>
              </a:rPr>
              <a:t>Bias+Variance</a:t>
            </a:r>
            <a:endParaRPr lang="en-US">
              <a:solidFill>
                <a:srgbClr val="7030A0"/>
              </a:solidFill>
            </a:endParaRPr>
          </a:p>
          <a:p>
            <a:r>
              <a:rPr lang="en-US"/>
              <a:t>Increase in       increases bias but decreases variance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 descr="6.5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08"/>
          <a:stretch/>
        </p:blipFill>
        <p:spPr>
          <a:xfrm>
            <a:off x="4137094" y="2114872"/>
            <a:ext cx="4391091" cy="40440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407" y="6046326"/>
            <a:ext cx="277739" cy="520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60" y="1405494"/>
            <a:ext cx="5710318" cy="12282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DCF3CD-3510-9A42-914D-67935AB18D33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676223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Bias / Variance Trade-off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396843" cy="4625354"/>
          </a:xfrm>
        </p:spPr>
        <p:txBody>
          <a:bodyPr>
            <a:normAutofit/>
          </a:bodyPr>
          <a:lstStyle/>
          <a:p>
            <a:r>
              <a:rPr lang="en-US"/>
              <a:t>In general, the ridge regression estimates will be more biased than the OLS ones but have lower variance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Ridge regression will work best in situations where the OLS estimates have high variance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4DAAF2-2C5D-0948-9E2C-5D434BA98D89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092054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Computational Advantages of 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421336" cy="4876800"/>
          </a:xfrm>
        </p:spPr>
        <p:txBody>
          <a:bodyPr/>
          <a:lstStyle/>
          <a:p>
            <a:r>
              <a:rPr lang="en-US"/>
              <a:t>If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/>
              <a:t> is large, then using the best subset selection approach requires searching through multitudes of possible models</a:t>
            </a:r>
          </a:p>
          <a:p>
            <a:endParaRPr lang="en-US"/>
          </a:p>
          <a:p>
            <a:r>
              <a:rPr lang="en-US"/>
              <a:t>With Ridge Regression, for any given    , we only need to fit one model</a:t>
            </a:r>
          </a:p>
          <a:p>
            <a:endParaRPr lang="en-US"/>
          </a:p>
          <a:p>
            <a:r>
              <a:rPr lang="en-US"/>
              <a:t>Ridge Regression can even be used when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/>
              <a:t> &gt;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/>
              <a:t>, a situation where OLS fails completely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332" y="3225422"/>
            <a:ext cx="277739" cy="520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BCFE83-D9A7-9A4E-8420-5413F6F6D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856" y="1771332"/>
            <a:ext cx="889000" cy="394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884E0E-5214-8D45-AB8A-D004C3D3C5C3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355634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Big Picture &amp; Introduction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Classical Selection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Best Subset Selection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Stepwise Selection (forward/backward/hybrid)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Classical Regularization (a.k.a. shrinkage)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baseline="-2500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Regularization (a.k.a. Ridge Regression)</a:t>
            </a:r>
          </a:p>
          <a:p>
            <a:pPr lvl="1"/>
            <a:r>
              <a:rPr lang="en-US"/>
              <a:t>L</a:t>
            </a:r>
            <a:r>
              <a:rPr lang="en-US" baseline="-25000"/>
              <a:t>1</a:t>
            </a:r>
            <a:r>
              <a:rPr lang="en-US"/>
              <a:t> Regularization (a.k.a. Lasso Regression)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More dimension reduction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PCA → PCR (unsupervised)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Partial Least Squares (supervised)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4651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/>
              <a:t>Big Picture - Concept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72A5A9-417E-854D-9524-16EE379C9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10" y="2519620"/>
            <a:ext cx="7623810" cy="244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61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6.2.2. The LASSO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Ridge Regression isn’t perfect</a:t>
            </a:r>
          </a:p>
          <a:p>
            <a:endParaRPr lang="en-US"/>
          </a:p>
          <a:p>
            <a:r>
              <a:rPr lang="en-US"/>
              <a:t>One significant problem is that the penalty term will never force any of the coefficients to be </a:t>
            </a:r>
            <a:r>
              <a:rPr lang="en-US" i="1"/>
              <a:t>exactly</a:t>
            </a:r>
            <a:r>
              <a:rPr lang="en-US"/>
              <a:t> zero. Thus, the final model will include all variables, which makes it harder to interpret </a:t>
            </a:r>
          </a:p>
          <a:p>
            <a:endParaRPr lang="en-US"/>
          </a:p>
          <a:p>
            <a:r>
              <a:rPr lang="en-US"/>
              <a:t>A more modern alternative is the LASSO:</a:t>
            </a:r>
            <a:br>
              <a:rPr lang="en-US"/>
            </a:br>
            <a:r>
              <a:rPr lang="en-US" b="1"/>
              <a:t>L</a:t>
            </a:r>
            <a:r>
              <a:rPr lang="en-US"/>
              <a:t>east </a:t>
            </a:r>
            <a:r>
              <a:rPr lang="en-US" b="1"/>
              <a:t>A</a:t>
            </a:r>
            <a:r>
              <a:rPr lang="en-US"/>
              <a:t>bsolute </a:t>
            </a:r>
            <a:r>
              <a:rPr lang="en-US" b="1"/>
              <a:t>S</a:t>
            </a:r>
            <a:r>
              <a:rPr lang="en-US"/>
              <a:t>hrinkage and </a:t>
            </a:r>
            <a:r>
              <a:rPr lang="en-US" b="1"/>
              <a:t>S</a:t>
            </a:r>
            <a:r>
              <a:rPr lang="en-US"/>
              <a:t>election </a:t>
            </a:r>
            <a:r>
              <a:rPr lang="en-US" b="1"/>
              <a:t>O</a:t>
            </a:r>
            <a:r>
              <a:rPr lang="en-US"/>
              <a:t>perator</a:t>
            </a:r>
          </a:p>
          <a:p>
            <a:endParaRPr lang="en-US"/>
          </a:p>
          <a:p>
            <a:r>
              <a:rPr lang="en-US"/>
              <a:t>The LASSO works in a similar way to Ridge Regression, except it uses a different penalty term 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96C83-053F-E449-BF36-19A6A4E415C7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3476068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Ridge Regression vs. LASSO:</a:t>
            </a:r>
            <a:br>
              <a:rPr lang="en-US"/>
            </a:br>
            <a:r>
              <a:rPr lang="en-US"/>
              <a:t>Penalty Term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Ridge Regression minimizes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LASSO estimates the        by minimizing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351218" y="4198498"/>
          <a:ext cx="523275" cy="55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8" name="Equation" r:id="rId3" imgW="255960" imgH="191880" progId="Equation.3">
                  <p:embed/>
                </p:oleObj>
              </mc:Choice>
              <mc:Fallback>
                <p:oleObj name="Equation" r:id="rId3" imgW="255960" imgH="1918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1218" y="4198498"/>
                        <a:ext cx="523275" cy="55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964" y="2519347"/>
            <a:ext cx="5227339" cy="11243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0133" y="5105761"/>
            <a:ext cx="4999170" cy="96347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777625" y="5111628"/>
            <a:ext cx="960039" cy="94736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819264" y="2654710"/>
            <a:ext cx="960039" cy="94736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5FDD13-8CBF-5F49-B4A6-BEA0247AE67E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328762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Credit Data: </a:t>
            </a:r>
            <a:br>
              <a:rPr lang="en-US"/>
            </a:br>
            <a:r>
              <a:rPr lang="en-US"/>
              <a:t>LASSO                              RIDGE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 descr="6.6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66"/>
          <a:stretch/>
        </p:blipFill>
        <p:spPr>
          <a:xfrm>
            <a:off x="327600" y="1524000"/>
            <a:ext cx="3848400" cy="3883510"/>
          </a:xfrm>
          <a:prstGeom prst="rect">
            <a:avLst/>
          </a:prstGeom>
        </p:spPr>
      </p:pic>
      <p:pic>
        <p:nvPicPr>
          <p:cNvPr id="7" name="Picture 6" descr="6.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0" t="16782" r="54348" b="60116"/>
          <a:stretch/>
        </p:blipFill>
        <p:spPr>
          <a:xfrm>
            <a:off x="2894643" y="3981600"/>
            <a:ext cx="867120" cy="644745"/>
          </a:xfrm>
          <a:prstGeom prst="rect">
            <a:avLst/>
          </a:prstGeom>
        </p:spPr>
      </p:pic>
      <p:pic>
        <p:nvPicPr>
          <p:cNvPr id="8" name="Picture 7" descr="6.4.pdf">
            <a:extLst>
              <a:ext uri="{FF2B5EF4-FFF2-40B4-BE49-F238E27FC236}">
                <a16:creationId xmlns:a16="http://schemas.microsoft.com/office/drawing/2014/main" id="{61C90135-7DF7-AA4E-85DD-C0B92AFFCD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88" r="50366" b="3171"/>
          <a:stretch/>
        </p:blipFill>
        <p:spPr>
          <a:xfrm>
            <a:off x="4654468" y="2041550"/>
            <a:ext cx="3855931" cy="32467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F34A2A-788E-4B48-BFF0-740E3F6687BB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2968043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6.2.3 Selecting the Tuning Parameter for best performing model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need to decide on a value for </a:t>
            </a:r>
          </a:p>
          <a:p>
            <a:r>
              <a:rPr lang="en-US"/>
              <a:t>Select a grid of potential values, use cross validation to determine error rate (for each value of    ) and select the lambda value that gives the lowest error rate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384728"/>
            <a:ext cx="404784" cy="7589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091" y="1600200"/>
            <a:ext cx="277739" cy="520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473" y="2387237"/>
            <a:ext cx="277739" cy="520760"/>
          </a:xfrm>
          <a:prstGeom prst="rect">
            <a:avLst/>
          </a:prstGeom>
        </p:spPr>
      </p:pic>
      <p:pic>
        <p:nvPicPr>
          <p:cNvPr id="9" name="Picture 8" descr="6.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3136900"/>
            <a:ext cx="7327900" cy="3340100"/>
          </a:xfrm>
          <a:prstGeom prst="rect">
            <a:avLst/>
          </a:prstGeom>
        </p:spPr>
      </p:pic>
      <p:pic>
        <p:nvPicPr>
          <p:cNvPr id="10" name="Picture 9" descr="6.4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0" t="16782" r="54348" b="60116"/>
          <a:stretch/>
        </p:blipFill>
        <p:spPr>
          <a:xfrm>
            <a:off x="7869933" y="4567634"/>
            <a:ext cx="933220" cy="6938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6C882C-56D3-3C41-9C89-50CC91BE9A11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279925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Bias &amp; Variance in Linear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D4649F-91D6-5C4D-BB47-24901C6F2DDA}"/>
              </a:ext>
            </a:extLst>
          </p:cNvPr>
          <p:cNvSpPr txBox="1"/>
          <p:nvPr/>
        </p:nvSpPr>
        <p:spPr>
          <a:xfrm>
            <a:off x="1095554" y="6509554"/>
            <a:ext cx="6187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none"/>
              <a:t>https://towardsdatascience.com/bias-and-variance-in-linear-models-e772546e0c30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6CDD4F-A3EA-5648-87D4-31A7DA59D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49"/>
          <a:stretch/>
        </p:blipFill>
        <p:spPr>
          <a:xfrm>
            <a:off x="1587500" y="3457937"/>
            <a:ext cx="6400800" cy="3051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4BC7F2-3AB4-314F-8BA4-3BC637D86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59"/>
          <a:stretch/>
        </p:blipFill>
        <p:spPr>
          <a:xfrm>
            <a:off x="1341923" y="1058161"/>
            <a:ext cx="6891953" cy="262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15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Benefits of LASSO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this penalty, it could be proven mathematically that some coefficients end up being set to exactly zero</a:t>
            </a:r>
          </a:p>
          <a:p>
            <a:endParaRPr lang="en-US" dirty="0"/>
          </a:p>
          <a:p>
            <a:r>
              <a:rPr lang="en-US" dirty="0"/>
              <a:t>With LASSO, we can produce a model that has high predictive power and it is simple to interpret because some coefficients are driven to zero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D39C88-91FE-5E41-8ECB-A32F4D909104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763087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Demonstration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7873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Big Picture &amp; Introduction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Classical Selection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Best Subset Selection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Stepwise Selection (forward/backward/hybrid)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Error Analysis (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baseline="-25000" err="1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</a:rPr>
              <a:t>adj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R</a:t>
            </a:r>
            <a:r>
              <a:rPr lang="en-US" baseline="3000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, AIC, BIC)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Classical Regularization (a.k.a. shrinkage)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baseline="-2500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Regularization (a.k.a. Lasso Regression)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baseline="-2500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Regularization (a.k.a. Ridge Regression)</a:t>
            </a:r>
          </a:p>
          <a:p>
            <a:r>
              <a:rPr lang="en-US"/>
              <a:t>More dimension reduction</a:t>
            </a:r>
          </a:p>
          <a:p>
            <a:pPr lvl="1"/>
            <a:r>
              <a:rPr lang="en-US"/>
              <a:t>PCA → PCR (unsupervised)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Partial Least Squares (supervised)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3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554" y="152400"/>
            <a:ext cx="6435305" cy="694493"/>
          </a:xfrm>
        </p:spPr>
        <p:txBody>
          <a:bodyPr/>
          <a:lstStyle/>
          <a:p>
            <a:r>
              <a:rPr lang="en-US"/>
              <a:t>PCR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DD790B-5F2D-4241-B253-9EFAEB647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1593850"/>
            <a:ext cx="4826000" cy="3670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5AB45D-A86B-274D-BF58-41ABAA427434}"/>
              </a:ext>
            </a:extLst>
          </p:cNvPr>
          <p:cNvSpPr/>
          <p:nvPr/>
        </p:nvSpPr>
        <p:spPr>
          <a:xfrm>
            <a:off x="332509" y="6247626"/>
            <a:ext cx="74565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none"/>
              <a:t>http://www.statistics4u.com/</a:t>
            </a:r>
            <a:r>
              <a:rPr lang="en-US" sz="1200" u="none" err="1"/>
              <a:t>fundstat_eng</a:t>
            </a:r>
            <a:r>
              <a:rPr lang="en-US" sz="1200" u="none"/>
              <a:t>/</a:t>
            </a:r>
            <a:r>
              <a:rPr lang="en-US" sz="1200" u="none" err="1"/>
              <a:t>cc_pcr.html</a:t>
            </a:r>
            <a:endParaRPr lang="en-US" sz="1200" u="none"/>
          </a:p>
        </p:txBody>
      </p:sp>
    </p:spTree>
    <p:extLst>
      <p:ext uri="{BB962C8B-B14F-4D97-AF65-F5344CB8AC3E}">
        <p14:creationId xmlns:p14="http://schemas.microsoft.com/office/powerpoint/2010/main" val="350392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PCA Graphical Explanation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21855-7871-214B-B3D8-E4D227278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39" y="1182028"/>
            <a:ext cx="5074122" cy="50682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5304D9-E5FD-1841-9A2B-09EEA6D43CA3}"/>
              </a:ext>
            </a:extLst>
          </p:cNvPr>
          <p:cNvSpPr txBox="1"/>
          <p:nvPr/>
        </p:nvSpPr>
        <p:spPr>
          <a:xfrm>
            <a:off x="680224" y="6484018"/>
            <a:ext cx="4077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Muller, Introduction to Machine Learning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3898583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/>
              <a:t>Big Picture - Concept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517C4-7557-274A-9703-A55B82D54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57" y="1098584"/>
            <a:ext cx="7123886" cy="54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3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Intuition – Conceptual (2 of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successive principal component explains less of the variance in the data</a:t>
            </a:r>
          </a:p>
          <a:p>
            <a:r>
              <a:rPr lang="en-US" dirty="0"/>
              <a:t>A “scree” plot can be used to visualize the variance explained by the </a:t>
            </a:r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component (or cumulative explanation of variance by the k components so far)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sng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400" b="1" i="0" u="sng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1574" y="3705185"/>
            <a:ext cx="5800725" cy="2771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A9474E-0A21-0D4E-A53D-A822A979214B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479756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Demonstration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022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Big Picture &amp; Introduction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Classical Selection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Best Subset Selection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Stepwise Selection (forward/backward/hybrid)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Classical Regularization (a.k.a. shrinkage)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baseline="-2500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Regularization (a.k.a. Lasso Regression)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baseline="-2500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Regularization (a.k.a. Ridge Regression)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More dimension reduction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PCA → PCR (unsupervised)</a:t>
            </a:r>
          </a:p>
          <a:p>
            <a:pPr lvl="1"/>
            <a:r>
              <a:rPr lang="en-US"/>
              <a:t>Partial Least Squares (supervised)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u="none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021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/>
              <a:t>Big Picture - Concept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72A5A9-417E-854D-9524-16EE379C9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10" y="2519620"/>
            <a:ext cx="7623810" cy="244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154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/>
              <a:t>Big Picture - Concept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24BBC9-D556-C047-AE98-00E9E3DD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90" y="1271588"/>
            <a:ext cx="6724820" cy="51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10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Partial 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BA1A3-5125-A34D-A920-443B75E7032E}"/>
              </a:ext>
            </a:extLst>
          </p:cNvPr>
          <p:cNvSpPr txBox="1"/>
          <p:nvPr/>
        </p:nvSpPr>
        <p:spPr>
          <a:xfrm>
            <a:off x="78582" y="6524625"/>
            <a:ext cx="8613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none"/>
              <a:t>Collins, B., “Partial Least Squares Regression, LPAC group meeting” (2010) http://vision.cse.psu.edu/seminars/talks/PLSpresentation.pdf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4B1539-2B8E-034C-8FC6-CEF0F7D33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4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17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Partial 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BA1A3-5125-A34D-A920-443B75E7032E}"/>
              </a:ext>
            </a:extLst>
          </p:cNvPr>
          <p:cNvSpPr txBox="1"/>
          <p:nvPr/>
        </p:nvSpPr>
        <p:spPr>
          <a:xfrm>
            <a:off x="78582" y="6524625"/>
            <a:ext cx="8613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none"/>
              <a:t>Collins, B., “Partial Least Squares Regression, LPAC group meeting (2010) ”http://vision.cse.psu.edu/seminars/talks/PLSpresentation.pdf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CD63B-4ABF-9642-8FC7-3825C3E7A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39"/>
            <a:ext cx="9144000" cy="601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025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Partial 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1E524-9BA0-9C4D-8840-B90DED2C3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1"/>
            <a:ext cx="717522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9DA1E-1027-6A46-B0EF-FCE954223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282" y="4085432"/>
            <a:ext cx="3608018" cy="27439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2799B6-11B4-584E-B68E-5AF6C749FB8D}"/>
              </a:ext>
            </a:extLst>
          </p:cNvPr>
          <p:cNvSpPr txBox="1"/>
          <p:nvPr/>
        </p:nvSpPr>
        <p:spPr>
          <a:xfrm>
            <a:off x="78583" y="6257925"/>
            <a:ext cx="4607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none"/>
              <a:t>Collins, B., “Partial Least Squares Regression, LPAC group meeting (2010) ”http://vision.cse.psu.edu/seminars/talks/PLSpresentation.pdf</a:t>
            </a:r>
          </a:p>
        </p:txBody>
      </p:sp>
    </p:spTree>
    <p:extLst>
      <p:ext uri="{BB962C8B-B14F-4D97-AF65-F5344CB8AC3E}">
        <p14:creationId xmlns:p14="http://schemas.microsoft.com/office/powerpoint/2010/main" val="28281467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Partial 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BA1A3-5125-A34D-A920-443B75E7032E}"/>
              </a:ext>
            </a:extLst>
          </p:cNvPr>
          <p:cNvSpPr txBox="1"/>
          <p:nvPr/>
        </p:nvSpPr>
        <p:spPr>
          <a:xfrm>
            <a:off x="78582" y="6524625"/>
            <a:ext cx="8613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none"/>
              <a:t>Collins, B., “Partial Least Squares Regression, LPAC group meeting (2010) ”http://vision.cse.psu.edu/seminars/talks/PLSpresentation.pdf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66B44F-5180-CB46-AE9F-AE5E5A27B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13"/>
            <a:ext cx="9144000" cy="602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19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Partial 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BA1A3-5125-A34D-A920-443B75E7032E}"/>
              </a:ext>
            </a:extLst>
          </p:cNvPr>
          <p:cNvSpPr txBox="1"/>
          <p:nvPr/>
        </p:nvSpPr>
        <p:spPr>
          <a:xfrm>
            <a:off x="78582" y="6524625"/>
            <a:ext cx="8613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none"/>
              <a:t>Collins, B., “Partial Least Squares Regression, LPAC group meeting (2010) ”http://vision.cse.psu.edu/seminars/talks/PLSpresentation.pdf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3D2143-65DE-7644-95C0-8F9B3B352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0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/>
              <a:t>Why select features for our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Given a set of observations, in Linear Regression, the cost can be expressed as MSE or RSS or R</a:t>
            </a:r>
            <a:r>
              <a:rPr lang="en-US" baseline="30000"/>
              <a:t>2</a:t>
            </a:r>
          </a:p>
          <a:p>
            <a:r>
              <a:rPr lang="en-US"/>
              <a:t>Least-squares fitting picks coefficients that minimize this cost</a:t>
            </a:r>
          </a:p>
          <a:p>
            <a:r>
              <a:rPr lang="en-US"/>
              <a:t>There are 2 reasons that coefficients selected using these cost estimates may not be ideal: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/>
              <a:t>Prediction Accuracy on non-training data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/>
              <a:t>Model Interpretability for features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A84E3-B861-C54C-9793-C3BCB245A3C4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573319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Partial 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BA1A3-5125-A34D-A920-443B75E7032E}"/>
              </a:ext>
            </a:extLst>
          </p:cNvPr>
          <p:cNvSpPr txBox="1"/>
          <p:nvPr/>
        </p:nvSpPr>
        <p:spPr>
          <a:xfrm>
            <a:off x="78582" y="6524625"/>
            <a:ext cx="8613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none"/>
              <a:t>Collins, B., “Partial Least Squares Regression, LPAC group meeting (2010) ”http://vision.cse.psu.edu/seminars/talks/PLSpresentation.pdf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713AE-3E64-8A48-93E0-DC1924864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62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55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Partial 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BA1A3-5125-A34D-A920-443B75E7032E}"/>
              </a:ext>
            </a:extLst>
          </p:cNvPr>
          <p:cNvSpPr txBox="1"/>
          <p:nvPr/>
        </p:nvSpPr>
        <p:spPr>
          <a:xfrm>
            <a:off x="78582" y="6524625"/>
            <a:ext cx="8613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none"/>
              <a:t>Collins, B., “Partial Least Squares Regression, LPAC group meeting (2010) ”http://vision.cse.psu.edu/seminars/talks/PLSpresentation.pdf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B601F-D62F-E742-B7D7-9E228BB9C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9144000" cy="578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385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Partial 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BA1A3-5125-A34D-A920-443B75E7032E}"/>
              </a:ext>
            </a:extLst>
          </p:cNvPr>
          <p:cNvSpPr txBox="1"/>
          <p:nvPr/>
        </p:nvSpPr>
        <p:spPr>
          <a:xfrm>
            <a:off x="78582" y="6524625"/>
            <a:ext cx="8613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none"/>
              <a:t>Collins, B., “Partial Least Squares Regression, LPAC group meeting (2010) ”http://vision.cse.psu.edu/seminars/talks/PLSpresentation.pdf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6AFFA-D615-9F4C-8702-81A96BF4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0"/>
            <a:ext cx="9144000" cy="546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27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Partial 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BA1A3-5125-A34D-A920-443B75E7032E}"/>
              </a:ext>
            </a:extLst>
          </p:cNvPr>
          <p:cNvSpPr txBox="1"/>
          <p:nvPr/>
        </p:nvSpPr>
        <p:spPr>
          <a:xfrm>
            <a:off x="78582" y="6524625"/>
            <a:ext cx="8613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u="none"/>
              <a:t>Collins, B., “Partial Least Squares Regression, LPAC group meeting (2010) ”http://vision.cse.psu.edu/seminars/talks/PLSpresentation.pdf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E5A1CC-E158-304D-88A5-A1BBEC4B2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53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81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Demonstration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734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Prediction Accuracy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Linear Regression estimate has low variability especially when the relationship between Y and X is linear and the number of observations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/>
              <a:t> is much larger than the number of predictors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/>
              <a:t> </a:t>
            </a:r>
          </a:p>
          <a:p>
            <a:r>
              <a:rPr lang="en-US"/>
              <a:t>But, when         , then the fit can have high variance and may result in overfitting and poor estimates on unseen observations – poor generalizability </a:t>
            </a:r>
          </a:p>
          <a:p>
            <a:r>
              <a:rPr lang="en-US"/>
              <a:t>And, when          , then the variability of fit increases dramatically, and the variance of these estimates are unacceptable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756566"/>
              </p:ext>
            </p:extLst>
          </p:nvPr>
        </p:nvGraphicFramePr>
        <p:xfrm>
          <a:off x="2160589" y="3149836"/>
          <a:ext cx="707072" cy="441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6" name="Equation" r:id="rId3" imgW="356400" imgH="155160" progId="Equation.3">
                  <p:embed/>
                </p:oleObj>
              </mc:Choice>
              <mc:Fallback>
                <p:oleObj name="Equation" r:id="rId3" imgW="356400" imgH="15516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589" y="3149836"/>
                        <a:ext cx="707072" cy="4410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03192"/>
              </p:ext>
            </p:extLst>
          </p:nvPr>
        </p:nvGraphicFramePr>
        <p:xfrm>
          <a:off x="2313305" y="4371975"/>
          <a:ext cx="6826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7" name="Equation" r:id="rId5" imgW="347400" imgH="155160" progId="Equation.3">
                  <p:embed/>
                </p:oleObj>
              </mc:Choice>
              <mc:Fallback>
                <p:oleObj name="Equation" r:id="rId5" imgW="347400" imgH="15516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3305" y="4371975"/>
                        <a:ext cx="682625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949055" y="2695893"/>
          <a:ext cx="10477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8" name="Equation" r:id="rId7" imgW="530280" imgH="191880" progId="Equation.3">
                  <p:embed/>
                </p:oleObj>
              </mc:Choice>
              <mc:Fallback>
                <p:oleObj name="Equation" r:id="rId7" imgW="530280" imgH="19188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9055" y="2695893"/>
                        <a:ext cx="1047750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229401-C89D-BA4F-89A7-F29D70A94440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3333814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High-Dimensional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When we have a large number of features in the model there will be many that have little or no influence on Y</a:t>
            </a:r>
          </a:p>
          <a:p>
            <a:r>
              <a:rPr lang="en-US"/>
              <a:t>Leaving these variables in the model makes it harder to determine “important variables”</a:t>
            </a:r>
          </a:p>
          <a:p>
            <a:r>
              <a:rPr lang="en-US"/>
              <a:t>The model would be easier to interpret by removing the unimportant variables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6A1658-DB18-0E4D-BAAD-771165601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856" y="4294943"/>
            <a:ext cx="5919143" cy="19028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A2E960-BF65-734B-9A61-89B02ECD1875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3093541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Subset Selection</a:t>
            </a:r>
          </a:p>
          <a:p>
            <a:pPr lvl="1"/>
            <a:r>
              <a:rPr lang="en-US"/>
              <a:t>Identify a subset of all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/>
              <a:t> predictors which best predict the response </a:t>
            </a:r>
            <a:r>
              <a:rPr 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/>
              <a:t>, and then fit the model using only this subset</a:t>
            </a:r>
          </a:p>
          <a:p>
            <a:pPr lvl="1"/>
            <a:r>
              <a:rPr lang="en-US"/>
              <a:t>Methods:  </a:t>
            </a:r>
            <a:r>
              <a:rPr lang="en-US" i="1"/>
              <a:t>best subset selection</a:t>
            </a:r>
            <a:r>
              <a:rPr lang="en-US"/>
              <a:t> and </a:t>
            </a:r>
            <a:r>
              <a:rPr lang="en-US" i="1"/>
              <a:t>stepwise selection</a:t>
            </a:r>
          </a:p>
          <a:p>
            <a:r>
              <a:rPr lang="en-US"/>
              <a:t>Regularization through coefficient Shrinkage</a:t>
            </a:r>
          </a:p>
          <a:p>
            <a:pPr lvl="1"/>
            <a:r>
              <a:rPr lang="en-US"/>
              <a:t>Penalize the model (new cost function element) for having non-zero estimates of coefficients -&gt; pushes coefficients towards zero</a:t>
            </a:r>
          </a:p>
          <a:p>
            <a:pPr lvl="1"/>
            <a:r>
              <a:rPr lang="en-US"/>
              <a:t>This shrinkage </a:t>
            </a:r>
            <a:r>
              <a:rPr lang="en-US" i="1"/>
              <a:t>reduces the variance </a:t>
            </a:r>
            <a:r>
              <a:rPr lang="en-US" b="1">
                <a:solidFill>
                  <a:srgbClr val="FF0000"/>
                </a:solidFill>
              </a:rPr>
              <a:t>WHY?</a:t>
            </a:r>
          </a:p>
          <a:p>
            <a:pPr lvl="1"/>
            <a:r>
              <a:rPr lang="en-US"/>
              <a:t>Some of the coefficients may shrink to exactly zero – helps with variable selection/interpretation</a:t>
            </a:r>
          </a:p>
          <a:p>
            <a:pPr lvl="1"/>
            <a:r>
              <a:rPr lang="en-US"/>
              <a:t>Methods: </a:t>
            </a:r>
            <a:r>
              <a:rPr lang="en-US" i="1"/>
              <a:t>Ridge regression</a:t>
            </a:r>
            <a:r>
              <a:rPr lang="en-US"/>
              <a:t> and the </a:t>
            </a:r>
            <a:r>
              <a:rPr lang="en-US" i="1"/>
              <a:t>LASSO</a:t>
            </a:r>
          </a:p>
          <a:p>
            <a:r>
              <a:rPr lang="en-US"/>
              <a:t>Dimension Reduction</a:t>
            </a:r>
          </a:p>
          <a:p>
            <a:pPr lvl="1"/>
            <a:r>
              <a:rPr lang="en-US"/>
              <a:t>Project all </a:t>
            </a:r>
            <a:r>
              <a:rPr lang="en-US" i="1"/>
              <a:t>p</a:t>
            </a:r>
            <a:r>
              <a:rPr lang="en-US"/>
              <a:t> predictors into an </a:t>
            </a:r>
            <a:r>
              <a:rPr lang="en-US" sz="2100" i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/>
              <a:t>-dimensional space where </a:t>
            </a:r>
            <a:r>
              <a:rPr lang="en-US" sz="2100" i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/>
              <a:t> &lt; </a:t>
            </a:r>
            <a:r>
              <a:rPr lang="en-US" sz="21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/>
              <a:t>, and then fit a linear regression model</a:t>
            </a:r>
          </a:p>
          <a:p>
            <a:pPr lvl="1"/>
            <a:r>
              <a:rPr lang="en-US"/>
              <a:t>Example: Principle Components Regression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D0526-F852-E746-B92E-56B8B8EADFC7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87683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Big Picture &amp; Introduction</a:t>
            </a:r>
          </a:p>
          <a:p>
            <a:r>
              <a:rPr lang="en-US"/>
              <a:t>Classical Selection</a:t>
            </a:r>
          </a:p>
          <a:p>
            <a:pPr lvl="1"/>
            <a:r>
              <a:rPr lang="en-US"/>
              <a:t>Best Subset Selection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Stepwise Selection (forward/backward/hybrid)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Error Analysis (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baseline="-25000" err="1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</a:rPr>
              <a:t>adj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R</a:t>
            </a:r>
            <a:r>
              <a:rPr lang="en-US" baseline="3000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, AIC, BIC, Validation, Cross-validation)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Classical Regularization (a.k.a. shrinkage)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baseline="-2500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Regularization (a.k.a. Lasso Regression)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baseline="-2500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Regularization (a.k.a. Ridge Regression)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More dimension reduction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PCA → PCR (unsupervised)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Partial Least Squares (supervised)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6619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VIDEO_FILES_RECORD" val="&lt;Videos&gt;&lt;Video Name=&quot;FLV_287_1_63926.flv&quot; Position=&quot;1&quot; SlideID=&quot;287&quot;/&gt;&lt;Video Name=&quot;FLV_256_1_23244.flv&quot; Position=&quot;1&quot; SlideID=&quot;256&quot;/&gt;&lt;Video Name=&quot;FLV_256_1_17255.flv&quot; Position=&quot;1&quot; SlideID=&quot;256&quot;/&gt;&lt;Video Name=&quot;FLV_256_1_33907.flv&quot; Position=&quot;1&quot; SlideID=&quot;256&quot;/&gt;&lt;/Videos&gt;&#10;"/>
  <p:tag name="MMPROD_UIDATA" val="&lt;database version=&quot;7.0&quot;&gt;&lt;object type=&quot;1&quot; unique_id=&quot;10001&quot;&gt;&lt;property id=&quot;20141&quot; value=&quot;01 Course Intro&quot;/&gt;&lt;property id=&quot;20148&quot; value=&quot;5&quot;/&gt;&lt;property id=&quot;20184&quot; value=&quot;7&quot;/&gt;&lt;property id=&quot;20226&quot; value=&quot;I:\My Documents\Faculty\Courses\SENG 640, SP13\02. Lecture Materials\01 Course Intro.pptx&quot;/&gt;&lt;property id=&quot;20250&quot; value=&quot;7&quot;/&gt;&lt;property id=&quot;20251&quot; value=&quot;0&quot;/&gt;&lt;property id=&quot;20259&quot; value=&quot;0&quot;/&gt;&lt;property id=&quot;20501&quot; value=&quot;I:\My Documents\Faculty\Courses\SENG 640, SP13\02. Lecture Materials\&quot;/&gt;&lt;object type=&quot;2&quot; unique_id=&quot;10002&quot;&gt;&lt;object type=&quot;3&quot; unique_id=&quot;10003&quot;&gt;&lt;property id=&quot;20148&quot; value=&quot;5&quot;/&gt;&lt;property id=&quot;20300&quot; value=&quot;Slide 1 - &amp;quot;System Architecture&amp;#x0D;&amp;#x0A;SENG 640&amp;quot;&quot;/&gt;&lt;property id=&quot;20303&quot; value=&quot;-1&quot;/&gt;&lt;property id=&quot;20307&quot; value=&quot;256&quot;/&gt;&lt;property id=&quot;20309&quot; value=&quot;-1&quot;/&gt;&lt;/object&gt;&lt;object type=&quot;3&quot; unique_id=&quot;10004&quot;&gt;&lt;property id=&quot;20148&quot; value=&quot;5&quot;/&gt;&lt;property id=&quot;20300&quot; value=&quot;Slide 2 - &amp;quot;Agenda&amp;quot;&quot;/&gt;&lt;property id=&quot;20303&quot; value=&quot;-1&quot;/&gt;&lt;property id=&quot;20307&quot; value=&quot;287&quot;/&gt;&lt;property id=&quot;20308&quot; value=&quot;FLV_287_2_55915.flv&quot;/&gt;&lt;property id=&quot;20309&quot; value=&quot;-1&quot;/&gt;&lt;property id=&quot;20311&quot; value=&quot;0,3356&quot;/&gt;&lt;property id=&quot;20314&quot; value=&quot;0&quot;/&gt;&lt;property id=&quot;20315&quot; value=&quot;0&quot;/&gt;&lt;property id=&quot;20316&quot; value=&quot;3356&quot;/&gt;&lt;/object&gt;&lt;object type=&quot;3&quot; unique_id=&quot;10005&quot;&gt;&lt;property id=&quot;20148&quot; value=&quot;5&quot;/&gt;&lt;property id=&quot;20300&quot; value=&quot;Slide 3 - &amp;quot;Syllabus - Overview&amp;quot;&quot;/&gt;&lt;property id=&quot;20303&quot; value=&quot;-1&quot;/&gt;&lt;property id=&quot;20307&quot; value=&quot;297&quot;/&gt;&lt;property id=&quot;20309&quot; value=&quot;-1&quot;/&gt;&lt;/object&gt;&lt;object type=&quot;3&quot; unique_id=&quot;10006&quot;&gt;&lt;property id=&quot;20148&quot; value=&quot;5&quot;/&gt;&lt;property id=&quot;20300&quot; value=&quot;Slide 4 - &amp;quot;Syllabus - Materials&amp;quot;&quot;/&gt;&lt;property id=&quot;20303&quot; value=&quot;-1&quot;/&gt;&lt;property id=&quot;20307&quot; value=&quot;298&quot;/&gt;&lt;property id=&quot;20309&quot; value=&quot;-1&quot;/&gt;&lt;/object&gt;&lt;object type=&quot;3&quot; unique_id=&quot;10007&quot;&gt;&lt;property id=&quot;20148&quot; value=&quot;5&quot;/&gt;&lt;property id=&quot;20300&quot; value=&quot;Slide 5 - &amp;quot;Syllabus – Learning Outcomes&amp;quot;&quot;/&gt;&lt;property id=&quot;20303&quot; value=&quot;-1&quot;/&gt;&lt;property id=&quot;20307&quot; value=&quot;299&quot;/&gt;&lt;property id=&quot;20309&quot; value=&quot;-1&quot;/&gt;&lt;/object&gt;&lt;object type=&quot;3&quot; unique_id=&quot;10008&quot;&gt;&lt;property id=&quot;20148&quot; value=&quot;5&quot;/&gt;&lt;property id=&quot;20300&quot; value=&quot;Slide 6 - &amp;quot;Syllabus – Grading&amp;quot;&quot;/&gt;&lt;property id=&quot;20303&quot; value=&quot;-1&quot;/&gt;&lt;property id=&quot;20307&quot; value=&quot;300&quot;/&gt;&lt;property id=&quot;20309&quot; value=&quot;-1&quot;/&gt;&lt;/object&gt;&lt;object type=&quot;3&quot; unique_id=&quot;10009&quot;&gt;&lt;property id=&quot;20148&quot; value=&quot;5&quot;/&gt;&lt;property id=&quot;20300&quot; value=&quot;Slide 7 - &amp;quot;Syllabus – Schedule/DL&amp;quot;&quot;/&gt;&lt;property id=&quot;20303&quot; value=&quot;-1&quot;/&gt;&lt;property id=&quot;20307&quot; value=&quot;301&quot;/&gt;&lt;property id=&quot;20309&quot; value=&quot;-1&quot;/&gt;&lt;/object&gt;&lt;object type=&quot;3&quot; unique_id=&quot;10010&quot;&gt;&lt;property id=&quot;20148&quot; value=&quot;5&quot;/&gt;&lt;property id=&quot;20300&quot; value=&quot;Slide 8 - &amp;quot;Homework Project&amp;quot;&quot;/&gt;&lt;property id=&quot;20303&quot; value=&quot;-1&quot;/&gt;&lt;property id=&quot;20307&quot; value=&quot;302&quot;/&gt;&lt;property id=&quot;20309&quot; value=&quot;-1&quot;/&gt;&lt;/object&gt;&lt;object type=&quot;3&quot; unique_id=&quot;10011&quot;&gt;&lt;property id=&quot;20148&quot; value=&quot;5&quot;/&gt;&lt;property id=&quot;20300&quot; value=&quot;Slide 9 - &amp;quot;Homework Project&amp;quot;&quot;/&gt;&lt;property id=&quot;20303&quot; value=&quot;-1&quot;/&gt;&lt;property id=&quot;20307&quot; value=&quot;303&quot;/&gt;&lt;property id=&quot;20309&quot; value=&quot;-1&quot;/&gt;&lt;/object&gt;&lt;object type=&quot;3&quot; unique_id=&quot;10012&quot;&gt;&lt;property id=&quot;20148&quot; value=&quot;5&quot;/&gt;&lt;property id=&quot;20300&quot; value=&quot;Slide 10 - &amp;quot;Homework Template&amp;quot;&quot;/&gt;&lt;property id=&quot;20303&quot; value=&quot;-1&quot;/&gt;&lt;property id=&quot;20307&quot; value=&quot;304&quot;/&gt;&lt;property id=&quot;20309&quot; value=&quot;-1&quot;/&gt;&lt;/object&gt;&lt;object type=&quot;3&quot; unique_id=&quot;10013&quot;&gt;&lt;property id=&quot;20148&quot; value=&quot;5&quot;/&gt;&lt;property id=&quot;20300&quot; value=&quot;Slide 11 - &amp;quot;Software Tool&amp;quot;&quot;/&gt;&lt;property id=&quot;20303&quot; value=&quot;-1&quot;/&gt;&lt;property id=&quot;20307&quot; value=&quot;294&quot;/&gt;&lt;property id=&quot;20309&quot; value=&quot;-1&quot;/&gt;&lt;/object&gt;&lt;object type=&quot;3&quot; unique_id=&quot;10014&quot;&gt;&lt;property id=&quot;20148&quot; value=&quot;5&quot;/&gt;&lt;property id=&quot;20300&quot; value=&quot;Slide 12 - &amp;quot;Software Tool&amp;quot;&quot;/&gt;&lt;property id=&quot;20303&quot; value=&quot;-1&quot;/&gt;&lt;property id=&quot;20307&quot; value=&quot;305&quot;/&gt;&lt;property id=&quot;20309&quot; value=&quot;-1&quot;/&gt;&lt;/object&gt;&lt;object type=&quot;3&quot; unique_id=&quot;10015&quot;&gt;&lt;property id=&quot;20148&quot; value=&quot;5&quot;/&gt;&lt;property id=&quot;20300&quot; value=&quot;Slide 13 - &amp;quot;Summary&amp;quot;&quot;/&gt;&lt;property id=&quot;20303&quot; value=&quot;-1&quot;/&gt;&lt;property id=&quot;20307&quot; value=&quot;296&quot;/&gt;&lt;property id=&quot;20309&quot; value=&quot;-1&quot;/&gt;&lt;/object&gt;&lt;/object&gt;&lt;object type=&quot;8&quot; unique_id=&quot;10030&quot;&gt;&lt;/object&gt;&lt;object type=&quot;10&quot; unique_id=&quot;10391&quot;&gt;&lt;object type=&quot;11&quot; unique_id=&quot;10392&quot;&gt;&lt;/object&gt;&lt;object type=&quot;13&quot; unique_id=&quot;10394&quot;&gt;&lt;/object&gt;&lt;/object&gt;&lt;object type=&quot;4&quot; unique_id=&quot;10393&quot;&gt;&lt;/object&gt;&lt;/object&gt;&lt;/database&gt;"/>
  <p:tag name="MMPROD_THEME_BG_IMAGE" val=""/>
  <p:tag name="MMPROD_TAG_VCONFIG" val="PD94bWwgdmVyc2lvbj0iMS4wIiBlbmNvZGluZz0idXRmLTgiPz4NCjxjb25maWd1cmF0aW9uPg0KCTxicmFuZGluZz4NCgkJPHVpZm9udCBuYW1lPSJGT05UX05PVEVTX1RFWFQiIHZhbHVlPSJWZXJkYW5hLDksZmFsc2UsZmFsc2UsZmFsc2UiLz4NCgk8L2JyYW5kaW5nPg0KCTxjb2xvcnM+DQoJCTx1aWNvbG9yIG5hbWU9InByaW1hcnkiIHZhbHVlPSIweDZGODQ4OCIvPg0KCQk8dWljb2xvciBuYW1lPSJnbG93IiB2YWx1ZT0iMHgzNUQzMzQiLz4NCgkJPHVpY29sb3IgbmFtZT0idGV4dCIgdmFsdWU9IjB4RkZGRkZGIi8+DQoJCTx1aWNvbG9yIG5hbWU9ImxpZ2h0IiB2YWx1ZT0iMHg0RTVENjAiLz4NCgkJPHVpY29sb3IgbmFtZT0ic2hhZG93IiB2YWx1ZT0iMHgwMDAwMDAiLz4NCgkJPHVpY29sb3IgbmFtZT0iYmFja2dyb3VuZCIgdmFsdWU9IjB4NzI3OTcxIi8+DQoJPC9jb2xvcnM+DQoJPGxheW91dD4NCgkJPHVpc2hvdyBuYW1lPSJwcmVzZW50YXRpb250aXRsZSIgdmFsdWU9InRydWUiLz48dWlzaG93IG5hbWU9InByZXNlbnRlcnBob3RvIiB2YWx1ZT0idHJ1ZSIvPjx1aXNob3cgbmFtZT0icHJlc2VudGVybmFtZSIgdmFsdWU9InRydWUiLz48dWlzaG93IG5hbWU9InByZXNlbnRlcnRpdGxlIiB2YWx1ZT0idHJ1ZSIvPjx1aXNob3cgbmFtZT0icHJlc2VudGVyZW1haWwiIHZhbHVlPSJ0cnVlIi8+PHVpc2hvdyBuYW1lPSJwcmVzZW50ZXJiaW8iIHZhbHVlPSJ0cnVlIi8+PHVpc2hvdyBuYW1lPSJjb21wYW55bG9nbyIgdmFsdWU9InRydWUiLz48dWlzaG93IG5hbWU9InNpZGViYXIiIHZhbHVlPSJ0cnVlIi8+PHVpc2hvdyBuYW1lPSJvdXRsaW5lIiB2YWx1ZT0idHJ1ZSIvPjx1aXNob3cgbmFtZT0idGh1bWJuYWlsIiB2YWx1ZT0idHJ1ZSIvPg0KCQk8dWlzaG93IG5hbWU9Im5vdGVzIiB2YWx1ZT0idHJ1ZSIvPjx1aXNob3cgbmFtZT0ic2VhcmNoIiB2YWx1ZT0idHJ1ZSIvPjx1aXNob3cgbmFtZT0icXVpeiIgdmFsdWU9InRydWUiLz48dWlzaG93IG5hbWU9ImF0dGFjaG1lbnRzIiB2YWx1ZT0idHJ1ZSIvPjx1aXNob3cgbmFtZT0idXRpbHMiIHZhbHVlPSJ0cnVlIi8+PHVpc2hvdyBuYW1lPSJ2b2x1bWUiIHZhbHVlPSJ0cnVlIi8+PHVpc2hvdyBuYW1lPSJwbGF5YmFyIiB2YWx1ZT0idHJ1ZSIvPjx1aXNob3cgbmFtZT0idGFsa2luZ2hlYWQiIHZhbHVlPSJ0cnVlIi8+PHVpc2hvdyBuYW1lPSJzaWRlYmFyb25yaWdodCIgdmFsdWU9InRydWUiLz48dWlzaG93IG5hbWU9InZpZXdjaGFuZ2UiIHZhbHVlPSJ0cnVlIi8+PHVpc2hvdyBuYW1lPSJhbHdheXNTY3J1bmNoIiB2YWx1ZT0iZmFsc2UiLz48dWlzaG93IG5hbWU9ImluaXRpYWxkaXNwbGF5bW9kZWlzbm9ybWFsIiB2YWx1ZT0idHJ1ZSIvPjx1aXJlcGxhY2UgbmFtZT0ibG9nbyIgdmFsdWU9IiIvPjx1aXJlcGxhY2UgbmFtZT0iYmdpbWFnZSIgdmFsdWU9IiIvPjx1aXJlcGxhY2UgbmFtZT0iaW5pdGlhbHRhYiIgdmFsdWU9Im91dGxpbmUiLz48L2xheW91dD4NCgk8bGFuZ3VhZ2UgaWQ9ImVu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lNsaWRlICVuIi8+DQoJCTwhLS0gc3Vic3RpdHV0aW9uOiAlbiA9PSBzbGlkZSBudW1iZXIgLS0+DQoJCTwhLS0gc3Vic3RpdHV0aW9uOiAldCA9PSB0b3RhbCBzbGlkZSBjb3VudCAtLT4NCgkJPHVpdGV4dCBuYW1lPSJTQ1JVQkJBUlNUQVRVU19TTElERUlORk8iIHZhbHVlPSJTbGlkZSAlbiAvICV0IHwgIi8+DQoJCTx1aXRleHQgbmFtZT0iU0NSVUJCQVJTVEFUVVNfU1RPUFBFRCIgdmFsdWU9IlN0b3BwZWQiLz4NCgkJPHVpdGV4dCBuYW1lPSJTQ1JVQkJBUlNUQVRVU19QTEFZSU5HIiB2YWx1ZT0iUGxheWluZyIvPg0KCQk8dWl0ZXh0IG5hbWU9IlNDUlVCQkFSU1RBVFVTX05PQVVESU8iIHZhbHVlPSJObyBBdWRpbyIvPg0KCQk8dWl0ZXh0IG5hbWU9IlNDUlVCQkFSU1RBVFVTX1ZJRFBMQVlJTkciIHZhbHVlPSJWaWRlbyBQbGF5aW5nIi8+DQoJCTx1aXRleHQgbmFtZT0iU0NSVUJCQVJTVEFUVVNfTE9BRElORyIgdmFsdWU9IkxvYWRpbmciLz4NCgkJPHVpdGV4dCBuYW1lPSJTQ1JVQkJBUlNUQVRVU19CVUZGRVJJTkciIHZhbHVlPSJCdWZmZXJpbmciLz4NCgkJPHVpdGV4dCBuYW1lPSJTQ1JVQkJBUlNUQVRVU19RVUVTVElPTiIgdmFsdWU9IkFuc3dlciBRdWVzdGlvbiIvPg0KCQk8dWl0ZXh0IG5hbWU9IlNDUlVCQkFSU1RBVFVTX1JFVklFV1FVSVoiIHZhbHVlPSJSZXZpZXdpbmcgUXVpeiIvPg0KCQk8IS0tIHN1YnN0aXR1dGlvbjogJW0gPT0gbWludXRlcyByZW1haW5pbmcgLS0+DQoJCTwhLS0gc3Vic3RpdHV0aW9uOiAlcyA9PSBzZWNvbmRzIHJlbWFpbmluZyAtLT4NCgkJPHVpdGV4dCBuYW1lPSJFTEFQU0VEIiB2YWx1ZT0iJW0gTWludXRlcyAlcyBTZWNvbmRzIFJlbWFpbmluZyIvPg0KCQk8dWl0ZXh0IG5hbWU9Ik5PVEZPVU5EIiB2YWx1ZT0iTm90aGluZyBGb3VuZCIvPg0KCQk8dWl0ZXh0IG5hbWU9IkFUVEFDSE1FTlRTIiB2YWx1ZT0iQXR0YWNobWVudHM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JDb250YWN0Ii8+DQoJCTx1aXRleHQgbmFtZT0iVEFCX1FVSVoiIHZhbHVlPSJRdWl6Ii8+DQoJCTx1aXRleHQgbmFtZT0iVEFCX09VVExJTkUiIHZhbHVlPSJPdXRsaW5lIi8+DQoJCTx1aXRleHQgbmFtZT0iVEFCX1RIVU1CIiB2YWx1ZT0iVGh1bWIiLz4NCgkJPHVpdGV4dCBuYW1lPSJUQUJfTk9URVMiIHZhbHVlPSJOb3RlcyIvPg0KCQk8dWl0ZXh0IG5hbWU9IlRBQl9TRUFSQ0giIHZhbHVlPSJTZWFyY2giLz4NCgkJPHVpdGV4dCBuYW1lPSJTTElERV9IRUFESU5HIiB2YWx1ZT0iU2xpZGUgVGl0bGUiLz4NCgkJPHVpdGV4dCBuYW1lPSJEVVJBVElPTl9IRUFESU5HIiB2YWx1ZT0iRHVyYXRpb24iLz4NCgkJPHVpdGV4dCBuYW1lPSJTRUFSQ0hfSEVBRElORyIgdmFsdWU9IlNlYXJjaCBmb3IgdGV4dDoiLz4NCgkJPHVpdGV4dCBuYW1lPSJUSFVNQl9IRUFESU5HIiB2YWx1ZT0iU2xpZGUiLz4NCgkJPHVpdGV4dCBuYW1lPSJUSFVNQl9JTkZPIiB2YWx1ZT0iU2xpZGUgVGl0bGUvRHVyYXRpb24iLz4NCgkJPHVpdGV4dCBuYW1lPSJBVFRBQ0hOQU1FX0hFQURJTkciIHZhbHVlPSJGaWxlIE5hbWUiLz4NCgkJPHVpdGV4dCBuYW1lPSJBVFRBQ0hTSVpFX0hFQURJTkciIHZhbHVlPSJTaXplIi8+DQoJCTx1aXRleHQgbmFtZT0iU0xJREVfTk9URVMiIHZhbHVlPSJTbGlkZSBOb3RlcyIvPg0KCQk8IS0tcXVpeiBwb2QgYW5kIG1lc3NhZ2UgYm94IHRleHRzLS0+DQoJCTx1aXRleHQgbmFtZT0iUVVJWlBPRF9RVUlaX0FUVEVNUFQiIHZhbHVlPSJRdWl6IEF0dGVtcHQ6Ii8+DQoJCTx1aXRleHQgbmFtZT0iUVVJWlBPRF9RVUlaX0FUVEVNUFRfVkFMVUUiIHZhbHVlPSIlbiBvZiAldCIvPg0KCQk8dWl0ZXh0IG5hbWU9IlFVSVpQT0RfUVVJWl9TQ09SRSIgdmFsdWU9IlNjb3JlZDoiLz4NCgkJPHVpdGV4dCBuYW1lPSJRVUlaUE9EX1FVSVpfUEFTU1NDT1JFIiB2YWx1ZT0iUGFzc2luZyBTY29yZToiLz4NCgkJPHVpdGV4dCBuYW1lPSJRVUlaUE9EX1FVSVpfTUFYU0NPUkUiIHZhbHVlPSJNYXggU2NvcmU6Ii8+DQoJCTx1aXRleHQgbmFtZT0iUVVJWlBPRF9RVUVTQVRNUFRfU1RSIiB2YWx1ZT0iQXR0ZW1wdDogJW4gb2YgJXQiLz4NCgkJPHVpdGV4dCBuYW1lPSJRVUlaUE9EX1FVRVNUWVBFX1NUUiIgdmFsdWU9IlR5cGU6ICVzIi8+DQoJCTx1aXRleHQgbmFtZT0iUVVJWlBPRF9RVUVTVFlQRV9HUkQiIHZhbHVlPSJHcmFkZWQiLz4NCgkJPHVpdGV4dCBuYW1lPSJRVUlaUE9EX1FVRVNUWVBFX1NWWSIgdmFsdWU9IlN1cnZleSIvPg0KCQk8dWl0ZXh0IG5hbWU9IlFVSVpQT0RfUVVJWkFUTVBUX0lORiIgdmFsdWU9IkluZmluaXRlIi8+DQoJCTx1aXRleHQgbmFtZT0iUVVJWlBPRF9RVUVTQVRNUFRfSU5GIiB2YWx1ZT0iSW5maW5pdGUiLz4NCgkJPHVpdGV4dCBuYW1lPSJXQVJOSU5HTVNHX1lFU1NUUklORyIgdmFsdWU9IlllcyIvPg0KCQk8dWl0ZXh0IG5hbWU9IldBUk5JTkdNU0dfTk9TVFJJTkciIHZhbHVlPSJObyIvPg0KCQk8dWl0ZXh0IG5hbWU9IldBUk5JTkdNU0dfVElUTEVTVFJJTkciIHZhbHVlPSJRdWl6IE5hdmlnYXRpb24gV2FybmluZyIvPg0KCQk8dWl0ZXh0IG5hbWU9IldBUk5JTkdNU0dfTVNHU1RSSU5HIiB2YWx1ZT0iVGhlcmUgYXJlIHVuLWF0dGVtcHRlZCBxdWVzdGlvbnMgaW4gdGhpcyBRdWl6LiYjeEE7JiN4QTtDbGlja2luZyBZZXMgd2lsbCB0YWtlIHlvdSBvdXQgb2YgdGhlIFF1aXouIENsaWNrIE5vIHRvIGNvbnRpbnVlIHRoZSBRdWl6LiIvPg0KCQk8dWl0ZXh0IG5hbWU9IklORk9STUFUSU9OX0gyNjRfRkxBU0hQTEFZRVIiIHZhbHVlPSJUaGUgY3VycmVudCB2ZXJzaW9uIG9mIEZsYXNoIFBsYXllciBpbnN0YWxsZWQgb24geW91ciBtYWNoaW5lIGRvZXMgbm90IHN1cHBvcnQgdGhpcyB2aWRlby4gQ2xpY2sgb24gdGhlIHZpZGVvIGFyZWEgdG8gZG93bmxvYWQgdGhlIGxhdGVzdC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lNob3cgc2lkZWJhciB0byBwYXJ0aWNpcGFudHMiLz4NCgkJPHVpdGV4dCBuYW1lPSJNVVRFIiB2YWx1ZT0iTXV0ZSIvPg0KCQk8dWl0ZXh0IG5hbWU9IkRPQ1dSQVBfVElUTEUiIHZhbHVlPSJQcmVzZW50ZXIgRmlsZSBBdHRhY2htZW50Ii8+DQoJCTx1aXRleHQgbmFtZT0iRE9DV1JBUF9NU0ciIHZhbHVlPSJTYXZlIHRvIE15IENvbXB1dGVyIi8+DQoJCTx1aXRleHQgbmFtZT0iRE9DV1JBUF9QUk9NUFQiIHZhbHVlPSJDbGljayB0byBEb3dubG9hZCIvPg0KCTwvbGFuZ3VhZ2U+DQoJPGxhbmd1YWdlIGlkPSJkZS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Gb2xpZSAlbiIvPg0KCQk8IS0tIHN1YnN0aXR1dGlvbjogJW4gPT0gc2xpZGUgbnVtYmVyIC0tPg0KCQk8IS0tIHN1YnN0aXR1dGlvbjogJXQgPT0gdG90YWwgc2xpZGUgY291bnQgLS0+DQoJCTx1aXRleHQgbmFtZT0iU0NSVUJCQVJTVEFUVVNfU0xJREVJTkZPIiB2YWx1ZT0iRm9saWUgJW4gLyAldCB8ICIvPg0KCQk8dWl0ZXh0IG5hbWU9IlNDUlVCQkFSU1RBVFVTX1NUT1BQRUQiIHZhbHVlPSJCZWVuZGV0Ii8+DQoJCTx1aXRleHQgbmFtZT0iU0NSVUJCQVJTVEFUVVNfUExBWUlORyIgdmFsdWU9IldpZWRlcmdhYmUiLz4NCgkJPHVpdGV4dCBuYW1lPSJTQ1JVQkJBUlNUQVRVU19OT0FVRElPIiB2YWx1ZT0iS2VpbiBBdWRpbyIvPg0KCQk8dWl0ZXh0IG5hbWU9IlNDUlVCQkFSU1RBVFVTX1ZJRFBMQVlJTkciIHZhbHVlPSJWaWRlbyB3aXJkIGFiZ2VzcGllbHQiLz4NCgkJPHVpdGV4dCBuYW1lPSJTQ1JVQkJBUlNUQVRVU19MT0FESU5HIiB2YWx1ZT0iTGFkZW4iLz4NCgkJPHVpdGV4dCBuYW1lPSJTQ1JVQkJBUlNUQVRVU19CVUZGRVJJTkciIHZhbHVlPSJQdWZmZXJuIi8+DQoJCTx1aXRleHQgbmFtZT0iU0NSVUJCQVJTVEFUVVNfUVVFU1RJT04iIHZhbHVlPSJGcmFnZSBiZWFudHdvcnRlbiIvPg0KCQk8dWl0ZXh0IG5hbWU9IlNDUlVCQkFSU1RBVFVTX1JFVklFV1FVSVoiIHZhbHVlPSJOb2NobWFscyBkdXJjaHNlaGVuIi8+DQoJCTwhLS0gc3Vic3RpdHV0aW9uOiAlbSA9PSBtaW51dGVzIHJlbWFpbmluZyAtLT4NCgkJPCEtLSBzdWJzdGl0dXRpb246ICVzID09IHNlY29uZHMgcmVtYWluaW5nIC0tPg0KCQk8dWl0ZXh0IG5hbWU9IkVMQVBTRUQiIHZhbHVlPSJSZXN0ZGF1ZXI6ICVtIE1pbnV0ZW4gJXMgU2VrdW5kZW4iLz4NCgkJPHVpdGV4dCBuYW1lPSJOT1RGT1VORCIgdmFsdWU9Ik5pY2h0cyBnZWZ1bmRlbiIvPg0KCQk8dWl0ZXh0IG5hbWU9IkFUVEFDSE1FTlRTIiB2YWx1ZT0iQW5sYWdlbiIvPg0KCQk8IS0tIHN1YnN0aXR1dGlvbjogJXAgPT0gY3VycmVudCBzcGVha2VyJ3MgdGl0bGUgLS0+DQoJCTx1aXRleHQgbmFtZT0iQklPV0lOX1RJVExFIiB2YWx1ZT0iU3ByZWNoZXI6ICVwIi8+DQoJCTx1aXRleHQgbmFtZT0iQklPQlROX1RJVExFIiB2YWx1ZT0iU3ByZWNoZXIiLz4NCgkJPHVpdGV4dCBuYW1lPSJESVZJREVSQlROX1RJVExFIiB2YWx1ZT0ifCIvPg0KCQk8dWl0ZXh0IG5hbWU9IkNPTlRBQ1RCVE5fVElUTEUiIHZhbHVlPSJLb250YWt0Ii8+DQoJCTx1aXRleHQgbmFtZT0iVEFCX1FVSVoiIHZhbHVlPSJRdWl6Ii8+DQoJCTx1aXRleHQgbmFtZT0iVEFCX09VVExJTkUiIHZhbHVlPSJTdHJ1a3R1ciIvPg0KCQk8dWl0ZXh0IG5hbWU9IlRBQl9USFVNQiIgdmFsdWU9Ik1pbmlhdHVyIi8+DQoJCTx1aXRleHQgbmFtZT0iVEFCX05PVEVTIiB2YWx1ZT0iTm90aXplbiIvPg0KCQk8dWl0ZXh0IG5hbWU9IlRBQl9TRUFSQ0giIHZhbHVlPSJTdWNoZW4iLz4NCgkJPHVpdGV4dCBuYW1lPSJTTElERV9IRUFESU5HIiB2YWx1ZT0iRm9saWVudGl0ZWwiLz4NCgkJPHVpdGV4dCBuYW1lPSJEVVJBVElPTl9IRUFESU5HIiB2YWx1ZT0iRGF1ZXIiLz4NCgkJPHVpdGV4dCBuYW1lPSJTRUFSQ0hfSEVBRElORyIgdmFsdWU9IlRleHQgc3VjaGVuOiIvPg0KCQk8dWl0ZXh0IG5hbWU9IlRIVU1CX0hFQURJTkciIHZhbHVlPSJGb2xpZSIvPg0KCQk8dWl0ZXh0IG5hbWU9IlRIVU1CX0lORk8iIHZhbHVlPSJGb2xpZW50aXRlbC9EYXVlciIvPg0KCQk8dWl0ZXh0IG5hbWU9IkFUVEFDSE5BTUVfSEVBRElORyIgdmFsdWU9IkRhdGVpbmFtZSIvPg0KCQk8dWl0ZXh0IG5hbWU9IkFUVEFDSFNJWkVfSEVBRElORyIgdmFsdWU9Ikdyw7bDn2UiLz4NCgkJPHVpdGV4dCBuYW1lPSJTTElERV9OT1RFUyIgdmFsdWU9IkZvbGllbm5vdGl6ZW4iLz4NCgkJPCEtLXF1aXogcG9kIGFuZCBtZXNzYWdlIGJveCB0ZXh0cy0tPg0KCQk8dWl0ZXh0IG5hbWU9IlFVSVpQT0RfUVVJWl9BVFRFTVBUIiB2YWx1ZT0iUXVpenZlcnN1Y2g6Ii8+DQoJCTx1aXRleHQgbmFtZT0iUVVJWlBPRF9RVUlaX0FUVEVNUFRfVkFMVUUiIHZhbHVlPSIlbiB2b24gJXQiLz4NCgkJPHVpdGV4dCBuYW1lPSJRVUlaUE9EX1FVSVpfU0NPUkUiIHZhbHVlPSJFcnJlaWNodDoiLz4NCgkJPHVpdGV4dCBuYW1lPSJRVUlaUE9EX1FVSVpfUEFTU1NDT1JFIiB2YWx1ZT0iTWluZGVzdHB1bmt0emFobDoiLz4NCgkJPHVpdGV4dCBuYW1lPSJRVUlaUE9EX1FVSVpfTUFYU0NPUkUiIHZhbHVlPSJNYXhpbWFsZSBQdW5rdHphaGw6Ii8+DQoJCTx1aXRleHQgbmFtZT0iUVVJWlBPRF9RVUVTQVRNUFRfU1RSIiB2YWx1ZT0iVmVyc3VjaDogJW4gdm9uICV0Ii8+DQoJCTx1aXRleHQgbmFtZT0iUVVJWlBPRF9RVUVTVFlQRV9TVFIiIHZhbHVlPSJUeXA6ICVzIi8+DQoJCTx1aXRleHQgbmFtZT0iUVVJWlBPRF9RVUVTVFlQRV9HUkQiIHZhbHVlPSJCZXdlcnRldCIvPg0KCQk8dWl0ZXh0IG5hbWU9IlFVSVpQT0RfUVVFU1RZUEVfU1ZZIiB2YWx1ZT0iVW1mcmFnZSIvPg0KCQk8dWl0ZXh0IG5hbWU9IlFVSVpQT0RfUVVJWkFUTVBUX0lORiIgdmFsdWU9IlVuZW5kbGljaCIvPg0KCQk8dWl0ZXh0IG5hbWU9IlFVSVpQT0RfUVVFU0FUTVBUX0lORiIgdmFsdWU9IlVuZW5kbGljaCIvPg0KCQk8dWl0ZXh0IG5hbWU9IldBUk5JTkdNU0dfWUVTU1RSSU5HIiB2YWx1ZT0iSmEiLz4NCgkJPHVpdGV4dCBuYW1lPSJXQVJOSU5HTVNHX05PU1RSSU5HIiB2YWx1ZT0iTmVpbiIvPg0KCQk8dWl0ZXh0IG5hbWU9IldBUk5JTkdNU0dfVElUTEVTVFJJTkciIHZhbHVlPSJRdWl6bmF2aWdhdGlvbnN3YXJudW5nIi8+DQoJCTx1aXRleHQgbmFtZT0iV0FSTklOR01TR19NU0dTVFJJTkciIHZhbHVlPSJJbiBkaWVzZW0gUXVpeiBnaWJ0IGVzIHVuYmVhbnR3b3J0ZXRlIEZyYWdlbi4mI3hBOyYjeEE7V2VubiBTaWUgYXVmICZxdW90O0phJnF1b3Q7IGtsaWNrZW4sIHdpcmQgZGFzIFF1aXogYmVlbmRldC4gS2xpY2tlbiBTaWUgYXVmICZxdW90O05laW4mcXVvdDssIHVtIG1pdCBkZW0gUXVpeiBmb3J0enVmYWhyZW4uIi8+DQoJCTx1aXRleHQgbmFtZT0iSU5GT1JNQVRJT05fSDI2NF9GTEFTSFBMQVlFUiIgdmFsdWU9IkRhcyBWaWRlbyB3aXJkIHZvbiBkZXIgbW9tZW50YW4gYXVmIGRpZXNlbSBDb21wdXRlciBpbnN0YWxsaWVydGVuIFZlcnNpb24gdm9uIEZsYXNoIFBsYXllciBuaWNodCB1bnRlcnN0w7x0enQuIEtsaWNrZW4gU2llIGF1ZiBkZW4gVmlkZW9iZXJlaWNoLCB1bSBkaWUgYWt0dWVsbGUgVmVyc2lvbiB2b24gRmxhc2ggUGxheWVyIGhlcnVudGVyenVsYWRlb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RGVuIFRlaWxuZWhtZXJuIGRpZSBTZWl0ZW5sZWlzdGUgYW56ZWlnZW4iLz4NCgkJPHVpdGV4dCBuYW1lPSJNVVRFIiB2YWx1ZT0iVG9uIGF1cyIvPg0KCQk8dWl0ZXh0IG5hbWU9IkRPQ1dSQVBfVElUTEUiIHZhbHVlPSJQcmVzZW50ZXItQW5oYW5nIi8+DQoJCTx1aXRleHQgbmFtZT0iRE9DV1JBUF9NU0ciIHZhbHVlPSJBdWYgbWVpbmVtIEFyYmVpdHNwbGF0eiBzcGVpY2hlcm4iLz4NCgkJPHVpdGV4dCBuYW1lPSJET0NXUkFQX1BST01QVCIgdmFsdWU9Ilp1bSBIZXJ1bnRlcmxhZGVuIGtsaWNrZW4iLz4NCgk8L2xhbmd1YWdlPg0KCTxsYW5ndWFnZSBpZD0iZn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RGlhcG9zaXRpdmUgJW4iLz4NCgkJPCEtLSBzdWJzdGl0dXRpb246ICVuID09IHNsaWRlIG51bWJlciAtLT4NCgkJPCEtLSBzdWJzdGl0dXRpb246ICV0ID09IHRvdGFsIHNsaWRlIGNvdW50IC0tPg0KCQk8dWl0ZXh0IG5hbWU9IlNDUlVCQkFSU1RBVFVTX1NMSURFSU5GTyIgdmFsdWU9IkRpYXBvc2l0aXZlICVuIC8gJXQgfCAiLz4NCgkJPHVpdGV4dCBuYW1lPSJTQ1JVQkJBUlNUQVRVU19TVE9QUEVEIiB2YWx1ZT0iQXJyw6p0w6llIi8+DQoJCTx1aXRleHQgbmFtZT0iU0NSVUJCQVJTVEFUVVNfUExBWUlORyIgdmFsdWU9IkxlY3R1cmUiLz4NCgkJPHVpdGV4dCBuYW1lPSJTQ1JVQkJBUlNUQVRVU19OT0FVRElPIiB2YWx1ZT0iUGFzIGRlIHNvbiIvPg0KCQk8dWl0ZXh0IG5hbWU9IlNDUlVCQkFSU1RBVFVTX1ZJRFBMQVlJTkciIHZhbHVlPSJMZWN0dXJlIHZpZMOpbyBlbiBjb3VycyIvPg0KCQk8dWl0ZXh0IG5hbWU9IlNDUlVCQkFSU1RBVFVTX0xPQURJTkciIHZhbHVlPSJDaGFyZ2VtZW50IGVuIGNvdXJzIi8+DQoJCTx1aXRleHQgbmFtZT0iU0NSVUJCQVJTVEFUVVNfQlVGRkVSSU5HIiB2YWx1ZT0iTWlzZSBlbiBtw6ltb2lyZSIvPg0KCQk8dWl0ZXh0IG5hbWU9IlNDUlVCQkFSU1RBVFVTX1FVRVNUSU9OIiB2YWx1ZT0iUsOpcG9uZHJlIMOgIGxhIHF1ZXN0aW9uIi8+DQoJCTx1aXRleHQgbmFtZT0iU0NSVUJCQVJTVEFUVVNfUkVWSUVXUVVJWiIgdmFsdWU9IlLDqXZpc2lvbiBkdSBxdWVzdGlvbm5haXJlIi8+DQoJCTwhLS0gc3Vic3RpdHV0aW9uOiAlbSA9PSBtaW51dGVzIHJlbWFpbmluZyAtLT4NCgkJPCEtLSBzdWJzdGl0dXRpb246ICVzID09IHNlY29uZHMgcmVtYWluaW5nIC0tPg0KCQk8dWl0ZXh0IG5hbWU9IkVMQVBTRUQiIHZhbHVlPSIlbSBtaW51dGVzICVzIHNlY29uZGVzIHJlc3RhbnRlcyIvPg0KCQk8dWl0ZXh0IG5hbWU9Ik5PVEZPVU5EIiB2YWx1ZT0iUmllbiB0cm91dsOpIi8+DQoJCTx1aXRleHQgbmFtZT0iQVRUQUNITUVOVFMiIHZhbHVlPSJQacOoY2VzIGpvaW50ZXMiLz4NCgkJPCEtLSBzdWJzdGl0dXRpb246ICVwID09IGN1cnJlbnQgc3BlYWtlcidzIHRpdGxlIC0tPg0KCQk8dWl0ZXh0IG5hbWU9IkJJT1dJTl9USVRMRSIgdmFsdWU9IkJpbyA6ICVwIi8+DQoJCTx1aXRleHQgbmFtZT0iQklPQlROX1RJVExFIiB2YWx1ZT0iQmlvIDoiLz4NCgkJPHVpdGV4dCBuYW1lPSJESVZJREVSQlROX1RJVExFIiB2YWx1ZT0ifCIvPg0KCQk8dWl0ZXh0IG5hbWU9IkNPTlRBQ1RCVE5fVElUTEUiIHZhbHVlPSJDb250YWN0Ii8+DQoJCTx1aXRleHQgbmFtZT0iVEFCX1FVSVoiIHZhbHVlPSJRdWl6Ii8+DQoJCTx1aXRleHQgbmFtZT0iVEFCX09VVExJTkUiIHZhbHVlPSJQbGFuIi8+DQoJCTx1aXRleHQgbmFtZT0iVEFCX1RIVU1CIiB2YWx1ZT0iRGlhcG9zIi8+DQoJCTx1aXRleHQgbmFtZT0iVEFCX05PVEVTIiB2YWx1ZT0iTm90ZXMiLz4NCgkJPHVpdGV4dCBuYW1lPSJUQUJfU0VBUkNIIiB2YWx1ZT0iUmVjaGVyY2hlIi8+DQoJCTx1aXRleHQgbmFtZT0iU0xJREVfSEVBRElORyIgdmFsdWU9IlRpdHJlIGRlIGxhIGRpYXBvc2l0aXZlIi8+DQoJCTx1aXRleHQgbmFtZT0iRFVSQVRJT05fSEVBRElORyIgdmFsdWU9IkR1csOpZSIvPg0KCQk8dWl0ZXh0IG5hbWU9IlNFQVJDSF9IRUFESU5HIiB2YWx1ZT0iUmVjaGVyY2hlIGRlIHRleHRlIDoiLz4NCgkJPHVpdGV4dCBuYW1lPSJUSFVNQl9IRUFESU5HIiB2YWx1ZT0iRGlhcG9zaXRpdmUiLz4NCgkJPHVpdGV4dCBuYW1lPSJUSFVNQl9JTkZPIiB2YWx1ZT0iVGl0cmUvZHVyw6llIi8+DQoJCTx1aXRleHQgbmFtZT0iQVRUQUNITkFNRV9IRUFESU5HIiB2YWx1ZT0iTm9tIGRlIGZpY2hpZXIiLz4NCgkJPHVpdGV4dCBuYW1lPSJBVFRBQ0hTSVpFX0hFQURJTkciIHZhbHVlPSJUYWlsbGUiLz4NCgkJPHVpdGV4dCBuYW1lPSJTTElERV9OT1RFUyIgdmFsdWU9IkNvbW1lbnRhaXJlcyBkZXMgZGlhcG9zaXRpdmVzIi8+DQoJCTwhLS1xdWl6IHBvZCBhbmQgbWVzc2FnZSBib3ggdGV4dHMtLT4NCgkJPHVpdGV4dCBuYW1lPSJRVUlaUE9EX1FVSVpfQVRURU1QVCIgdmFsdWU9IlRlbnRhdGl2ZSBkZSBxdWVzdGlvbm5haXJlIDoiLz4NCgkJPHVpdGV4dCBuYW1lPSJRVUlaUE9EX1FVSVpfQVRURU1QVF9WQUxVRSIgdmFsdWU9IiVuIHN1ciAldCIvPg0KCQk8dWl0ZXh0IG5hbWU9IlFVSVpQT0RfUVVJWl9TQ09SRSIgdmFsdWU9Ik5vdGUgb2J0ZW51ZSA6Ii8+DQoJCTx1aXRleHQgbmFtZT0iUVVJWlBPRF9RVUlaX1BBU1NTQ09SRSIgdmFsdWU9Ik5vdGUgZCdhZG1pc3NpYmlsaXTDqcKgOiIvPg0KCQk8dWl0ZXh0IG5hbWU9IlFVSVpQT0RfUVVJWl9NQVhTQ09SRSIgdmFsdWU9Ik5vdGUgbWF4aW1hbGUgOiIvPg0KCQk8dWl0ZXh0IG5hbWU9IlFVSVpQT0RfUVVFU0FUTVBUX1NUUiIgdmFsdWU9IlRlbnRhdGl2ZSA6ICVuIHN1ciAldCIvPg0KCQk8dWl0ZXh0IG5hbWU9IlFVSVpQT0RfUVVFU1RZUEVfU1RSIiB2YWx1ZT0iVHlwZTogJXMiLz4NCgkJPHVpdGV4dCBuYW1lPSJRVUlaUE9EX1FVRVNUWVBFX0dSRCIgdmFsdWU9Ik5vdMOpIi8+DQoJCTx1aXRleHQgbmFtZT0iUVVJWlBPRF9RVUVTVFlQRV9TVlkiIHZhbHVlPSJFbnF1w6p0ZSIvPg0KCQk8dWl0ZXh0IG5hbWU9IlFVSVpQT0RfUVVJWkFUTVBUX0lORiIgdmFsdWU9IklsbGltaXTDqSIvPg0KCQk8dWl0ZXh0IG5hbWU9IlFVSVpQT0RfUVVFU0FUTVBUX0lORiIgdmFsdWU9IklsbGltaXTDqSIvPg0KCQk8dWl0ZXh0IG5hbWU9IldBUk5JTkdNU0dfWUVTU1RSSU5HIiB2YWx1ZT0iT3VpIi8+DQoJCTx1aXRleHQgbmFtZT0iV0FSTklOR01TR19OT1NUUklORyIgdmFsdWU9Ik5vbiIvPg0KCQk8dWl0ZXh0IG5hbWU9IldBUk5JTkdNU0dfVElUTEVTVFJJTkciIHZhbHVlPSJBdmVydGlzc2VtZW50IGRlIG5hdmlnYXRpb24gZHUgcXVlc3Rpb25uYWlyZSIvPg0KCQk8dWl0ZXh0IG5hbWU9IldBUk5JTkdNU0dfTVNHU1RSSU5HIiB2YWx1ZT0iVm91cyBuJ2F2ZXogcGFzIHLDqXBvbmR1IMOgIGNlcnRhaW5lcyBxdWVzdGlvbnMgZGUgY2UgcXVlc3Rpb25uYWlyZS4mI3hBOyYjeEE7U2kgdm91cyBjbGlxdWV6IHN1ciBPdWksIHZvdXMgcXVpdHRlcmV6IGxlIHF1ZXN0aW9ubmFpcmUuIENsaXF1ZXogc3VyIE5vbiBwb3VyIGNvbnRpbnVlciBsZSBxdWVzdGlvbm5haXJlLiIvPg0KCQk8dWl0ZXh0IG5hbWU9IklORk9STUFUSU9OX0gyNjRfRkxBU0hQTEFZRVIiIHZhbHVlPSJMYSB2ZXJzaW9uIGRlIEZsYXNoIFBsYXllciBhY3R1ZWxsZW1lbnQgaW5zdGFsbMOpZSBzdXIgdm90cmUgbWFjaGluZSBuZSBwcmVuZCBwYXMgZW4gY2hhcmdlIGNlIHR5cGUgZGUgdmlkw6lvLiBDbGlxdWV6IHN1ciBsYSB6b25lIHZpZMOpbyBwb3VyIHTDqWzDqWNoYXJnZXIgbGEgZGVybmnDqHJlIHZlcnNpb24gZGU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250cmVyIGwnZW5jYWRyw6kgYXV4IHBhcnRpY2lwYW50cyIvPg0KCQk8dWl0ZXh0IG5hbWU9Ik1VVEUiIHZhbHVlPSJNdWV0Ii8+DQoJCTx1aXRleHQgbmFtZT0iRE9DV1JBUF9USVRMRSIgdmFsdWU9IlBpw6hjZSBqb2ludGUgUHJlc2VudGVyIi8+DQoJCTx1aXRleHQgbmFtZT0iRE9DV1JBUF9NU0ciIHZhbHVlPSJFbnJlZ2lzdHJlciBzdXIgbW9uIG9yZGluYXRldXIiLz4NCgkJPHVpdGV4dCBuYW1lPSJET0NXUkFQX1BST01QVCIgdmFsdWU9IkNsaXF1ZXIgcG91ciB0w6lsw6ljaGFyZ2VyIi8+DQoJPC9sYW5ndWFnZT4NCgk8bGFuZ3VhZ2UgaWQ9ImphIj4NCgkJPCEtLSBmb3JtYXQgZm9yIHVpZm9udCB2YWx1ZSBpcyAiZm9udCxzaXplLGlzYm9sZCxpc2l0YWxpYyxpc3NoYWRvd2VkIiAtLT4NCgkJPHVpZm9udCBuYW1lPSJGT05UX1FVSVpaSU5HIiB2YWx1ZT0iVmVyZGFuYSw5LGZhbHNlLGZhbHNlLGZhbHNlIi8+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+DQoJCTx1aWZvbnQgbmFtZT0iRk9OVF9VVElMU01FTlUiIHZhbHVlPSJWZXJkYW5hLDksdHJ1ZSxmYWxzZSxmYWxzZSIvPg0KCQk8dWlmb250IG5hbWU9IkZPTlRfVEFCUyIgdmFsdWU9IlZlcmRhbmEsMTAsZmFsc2UsZmFsc2UsZmFsc2UiLz4NCgkJPHVpZm9udCBuYW1lPSJGT05UX1BSRVNFTlRBVElPTk5BTUUiIHZhbHVlPSJWZXJkYW5hLDE1LGZhbHNlLGZhbHNlLHRydWUiLz4NCgkJPHVpZm9udCBuYW1lPSJGT05UX1BSRVNFTlRFUk5BTUUiIHZhbHVlPSJWZXJkYW5hLDE1LHRydWUsZmFsc2UsdHJ1ZSIvPg0KCQk8dWlmb250IG5hbWU9IkZPTlRfUFJFU0VOVEVSVElUTEUiIHZhbHVlPSJWZXJkYW5hLDEx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xMSxmYWxzZSxmYWxzZSx0cnVlIi8+DQoJCTx1aWZvbnQgbmFtZT0iRk9OVF9CSU9XSU4iIHZhbHVlPSJWZXJkYW5hLDExLGZhbHNlLGZhbHNlLGZhbHNlIi8+DQoJCTx1aWZvbnQgbmFtZT0iRk9OVF9MSVNUSEVBRElORyIgdmFsdWU9IlZlcmRhbmEsMTEsZmFsc2UsZmFsc2UsZmFsc2UiLz4NCgkJPHVpZm9udCBuYW1lPSJGT05UX1dJTlRJVExFIiB2YWx1ZT0iVmVyZGFuYSwxM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Ljgrnjg6njgqTjg4kgOiAlbiIvPg0KCQk8IS0tIHN1YnN0aXR1dGlvbjogJW4gPT0gc2xpZGUgbnVtYmVyIC0tPg0KCQk8IS0tIHN1YnN0aXR1dGlvbjogJXQgPT0gdG90YWwgc2xpZGUgY291bnQgLS0+DQoJCTx1aXRleHQgbmFtZT0iU0NSVUJCQVJTVEFUVVNfU0xJREVJTkZPIiB2YWx1ZT0i44K544Op44Kk44OJIDogJW4gLyAldCB8ICIvPg0KCQk8dWl0ZXh0IG5hbWU9IlNDUlVCQkFSU1RBVFVTX1NUT1BQRUQiIHZhbHVlPSLlgZzmraIiLz4NCgkJPHVpdGV4dCBuYW1lPSJTQ1JVQkJBUlNUQVRVU19QTEFZSU5HIiB2YWx1ZT0i5YaN55Sf5LitIi8+DQoJCTx1aXRleHQgbmFtZT0iU0NSVUJCQVJTVEFUVVNfTk9BVURJTyIgdmFsdWU9Iumfs+WjsOOBquOBlyIvPg0KCQk8dWl0ZXh0IG5hbWU9IlNDUlVCQkFSU1RBVFVTX1ZJRFBMQVlJTkciIHZhbHVlPSLjg5Pjg4fjgqrlho3nlJ/kuK0iLz4NCgkJPHVpdGV4dCBuYW1lPSJTQ1JVQkJBUlNUQVRVU19MT0FESU5HIiB2YWx1ZT0i44Ot44O844OJ5LitIi8+DQoJCTx1aXRleHQgbmFtZT0iU0NSVUJCQVJTVEFUVVNfQlVGRkVSSU5HIiB2YWx1ZT0i44OQ44OD44OV44Kh5LitIi8+DQoJCTx1aXRleHQgbmFtZT0iU0NSVUJCQVJTVEFUVVNfUVVFU1RJT04iIHZhbHVlPSLos6rllY/jgavnrZTjgYjjgabkuIvjgZXjgYQiLz4NCgkJPHVpdGV4dCBuYW1lPSJTQ1JVQkJBUlNUQVRVU19SRVZJRVdRVUlaIiB2YWx1ZT0i44Kv44Kk44K644KS44Os44OT44Ol44O844GX44Gm44GE44G+44GZIi8+DQoJCTwhLS0gc3Vic3RpdHV0aW9uOiAlbSA9PSBtaW51dGVzIHJlbWFpbmluZyAtLT4NCgkJPCEtLSBzdWJzdGl0dXRpb246ICVzID09IHNlY29uZHMgcmVtYWluaW5nIC0tPg0KCQk8dWl0ZXh0IG5hbWU9IkVMQVBTRUQiIHZhbHVlPSLmrovjgoogOiAlbSDliIYgJXMg56eSIi8+DQoJCTx1aXRleHQgbmFtZT0iTk9URk9VTkQiIHZhbHVlPSLkvZXjgoLopovjgaTjgYvjgorjgb7jgZvjgpMiLz4NCgkJPHVpdGV4dCBuYW1lPSJBVFRBQ0hNRU5UUyIgdmFsdWU9Iua3u+S7mCIvPg0KCQk8IS0tIHN1YnN0aXR1dGlvbjogJXAgPT0gY3VycmVudCBzcGVha2VyJ3MgdGl0bGUgLS0+DQoJCTx1aXRleHQgbmFtZT0iQklPV0lOX1RJVExFIiB2YWx1ZT0i57WM5q20IDogJXAiLz4NCgkJPHVpdGV4dCBuYW1lPSJCSU9CVE5fVElUTEUiIHZhbHVlPSLntYzmrbQiLz4NCgkJPHVpdGV4dCBuYW1lPSJESVZJREVSQlROX1RJVExFIiB2YWx1ZT0ifCIvPg0KCQk8dWl0ZXh0IG5hbWU9IkNPTlRBQ1RCVE5fVElUTEUiIHZhbHVlPSLjgYrllY/jgYTlkIjjgo/jgZsiLz4NCgkJPHVpdGV4dCBuYW1lPSJUQUJfUVVJWiIgdmFsdWU9IuOCr+OCpOOCuiIvPg0KCQk8dWl0ZXh0IG5hbWU9IlRBQl9PVVRMSU5FIiB2YWx1ZT0i44Ki44Km44OI44Op44Kk44OzIi8+DQoJCTx1aXRleHQgbmFtZT0iVEFCX1RIVU1CIiB2YWx1ZT0i44K144Og44ON44O844OrIi8+DQoJCTx1aXRleHQgbmFtZT0iVEFCX05PVEVTIiB2YWx1ZT0i44OO44O844OIIi8+DQoJCTx1aXRleHQgbmFtZT0iVEFCX1NFQVJDSCIgdmFsdWU9IuaknOe0oiIvPg0KCQk8dWl0ZXh0IG5hbWU9IlNMSURFX0hFQURJTkciIHZhbHVlPSLjgrnjg6njgqTjg4njgr/jgqTjg4jjg6siLz4NCgkJPHVpdGV4dCBuYW1lPSJEVVJBVElPTl9IRUFESU5HIiB2YWx1ZT0i6ZW344GVIi8+DQoJCTx1aXRleHQgbmFtZT0iU0VBUkNIX0hFQURJTkciIHZhbHVlPSLmpJzntKLjgZnjgovjg4bjgq3jgrnjg4ggOiAiLz4NCgkJPHVpdGV4dCBuYW1lPSJUSFVNQl9IRUFESU5HIiB2YWx1ZT0i44K544Op44Kk44OJIi8+DQoJCTx1aXRleHQgbmFtZT0iVEhVTUJfSU5GTyIgdmFsdWU9IuOCueODqeOCpOODieOCv+OCpOODiOODqyAvIOmVt+OBlSIvPg0KCQk8dWl0ZXh0IG5hbWU9IkFUVEFDSE5BTUVfSEVBRElORyIgdmFsdWU9IuODleOCoeOCpOODq+WQjSIvPg0KCQk8dWl0ZXh0IG5hbWU9IkFUVEFDSFNJWkVfSEVBRElORyIgdmFsdWU9IuOCteOCpOOCuiIvPg0KCQk8dWl0ZXh0IG5hbWU9IlNMSURFX05PVEVTIiB2YWx1ZT0i44K544Op44Kk44OJ44OO44O844OIIi8+DQoJCTwhLS1xdWl6IHBvZCBhbmQgbWVzc2FnZSBib3ggdGV4dHMtLT4NCgkJPHVpdGV4dCBuYW1lPSJRVUlaUE9EX1FVSVpfQVRURU1QVCIgdmFsdWU9IuOCr+OCpOOCuuippuihjOWbnuaVsCA6ICIvPg0KCQk8dWl0ZXh0IG5hbWU9IlFVSVpQT0RfUVVJWl9BVFRFTVBUX1ZBTFVFIiB2YWx1ZT0iJW4gLyAldCIvPg0KCQk8dWl0ZXh0IG5hbWU9IlFVSVpQT0RfUVVJWl9TQ09SRSIgdmFsdWU9IuOCueOCs+OCoiA6ICIvPg0KCQk8dWl0ZXh0IG5hbWU9IlFVSVpQT0RfUVVJWl9QQVNTU0NPUkUiIHZhbHVlPSLlkIjmoLzngrkgOiIvPg0KCQk8dWl0ZXh0IG5hbWU9IlFVSVpQT0RfUVVJWl9NQVhTQ09SRSIgdmFsdWU9IuacgOmrmOW+l+eCuSA6ICIvPg0KCQk8dWl0ZXh0IG5hbWU9IlFVSVpQT0RfUVVFU0FUTVBUX1NUUiIgdmFsdWU9IuippuihjOWbnuaVsCA6ICVuIC8gJXQiLz4NCgkJPHVpdGV4dCBuYW1lPSJRVUlaUE9EX1FVRVNUWVBFX1NUUiIgdmFsdWU9IuOCv+OCpOODlyA6ICVzIi8+DQoJCTx1aXRleHQgbmFtZT0iUVVJWlBPRF9RVUVTVFlQRV9HUkQiIHZhbHVlPSLoqZXkvqEiLz4NCgkJPHVpdGV4dCBuYW1lPSJRVUlaUE9EX1FVRVNUWVBFX1NWWSIgdmFsdWU9IuOCouODs+OCseODvOODiCIvPg0KCQk8dWl0ZXh0IG5hbWU9IlFVSVpQT0RfUVVJWkFUTVBUX0lORiIgdmFsdWU9IueEoeWItumZkCIvPg0KCQk8dWl0ZXh0IG5hbWU9IlFVSVpQT0RfUVVFU0FUTVBUX0lORiIgdmFsdWU9IueEoeWItumZkCIvPg0KCQk8dWl0ZXh0IG5hbWU9IldBUk5JTkdNU0dfWUVTU1RSSU5HIiB2YWx1ZT0i44Gv44GEIi8+DQoJCTx1aXRleHQgbmFtZT0iV0FSTklOR01TR19OT1NUUklORyIgdmFsdWU9IuOBhOOBhOOBiCIvPg0KCQk8dWl0ZXh0IG5hbWU9IldBUk5JTkdNU0dfVElUTEVTVFJJTkciIHZhbHVlPSLjgq/jgqTjgrrjga7jg4rjg5PjgrLjg7zjgrfjg6fjg7PjgavplqLjgZnjgovorablkYoiLz4NCgkJPHVpdGV4dCBuYW1lPSJXQVJOSU5HTVNHX01TR1NUUklORyIgdmFsdWU9IuOBk+OBruOCr+OCpOOCuuOBq+OBr+OAgeOBvuOBoOino+etlOOBl+OBpuOBhOOBquOBhOizquWVj+OBjOOBguOCiuOBvuOBmeOAgiYjeEE7JiN4QTsg44Kv44Kk44K644KS57WC5LqG44GZ44KL44Gr44Gv44CB44CM44Gv44GE44CN44KS44Kv44Oq44OD44Kv44GX44G+44GZ44CC44Kv44Kk44K644KS57aa6KGM44GZ44KL44Gr44Gv44CB44CM44GE44GE44GI44CN44KS44Kv44Oq44OD44Kv44GX44G+44GZ44CCIi8+DQoJCTx1aXRleHQgbmFtZT0iSU5GT1JNQVRJT05fSDI2NF9GTEFTSFBMQVlFUiIgdmFsdWU9IuOBiuS9v+OBhOOBruOCs+ODs+ODlOODpeODvOOCv+OBq+ePvuWcqOOCpOODs+OCueODiOODvOODq+OBleOCjOOBpuOBhOOCiyBGbGFzaCBQbGF5ZXIg44Gu44OQ44O844K444On44Oz44Gv44CB44GT44Gu44OT44OH44Kq44KS44K144Od44O844OI44GX44Gm44GE44G+44Gb44KT44CC5pyA5paw44GuIEZsYXNoIFBsYXllciDjgpLjg4Djgqbjg7Pjg63jg7zjg4njgZnjgovjgavjga/jgIHjg5Pjg4fjgqrpoJjln5/jgpLjgq/jg6rjg4Pjgq/jgZfjgabjgY/jgaDjgZXjgYT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44K144Kk44OJ44OQ44O844KS5Y+C5Yqg6ICF44Gr6KaL44Gb44KLIi8+DQoJCTx1aXRleHQgbmFtZT0iTVVURSIgdmFsdWU9IuODn+ODpeODvOODiCIvPg0KCQk8dWl0ZXh0IG5hbWU9IkRPQ1dSQVBfVElUTEUiIHZhbHVlPSJQcmVzZW50ZXIg5re75LuY44OV44Kh44Kk44OrIi8+DQoJCTx1aXRleHQgbmFtZT0iRE9DV1JBUF9NU0ciIHZhbHVlPSLjg57jgqTjgrPjg7Pjg5Tjg6Xjg7zjgr/jgavkv53lrZgiLz4NCgkJPHVpdGV4dCBuYW1lPSJET0NXUkFQX1BST01QVCIgdmFsdWU9IuOCr+ODquODg+OCr+OBl+OBpuODgOOCpuODs+ODreODvOODiSIvPg0KCTwvbGFuZ3VhZ2U+DQoJPGxhbmd1YWdlIGlkPSJrbyI+DQoJCTwhLS0gZm9ybWF0IGZvciB1aWZvbnQgdmFsdWUgaXMgImZvbnQsc2l6ZSxpc2JvbGQsaXNpdGFsaWMsaXNzaGFkb3dlZCIgLS0+DQoJCTx1aWZvbnQgbmFtZT0iRk9OVF9RVUlaWklORyIgdmFsdWU9IlZlcmRhbmEsOSxmYWxzZSxmYWxzZSxmYWxzZSIvPg0KCQk8dWlmb250IG5hbWU9IkZPTlRfU0NSVUJTVEFUVVMiIHZhbHVlPSJWZXJkYW5hLDExLGZhbHNlLGZhbHNlLHRydWUiLz4NCgkJPHVpZm9udCBuYW1lPSJGT05UX1NDUlVCVElNRSIgdmFsdWU9IlZlcmRhbmEsOSxmYWxzZSxmYWxzZSx0cnVlIi8+DQoJCTx1aWZvbnQgbmFtZT0iRk9OVF9FTEFQU0VEVElNRSIgdmFsdWU9IlZlcmRhbmEsMTEsdHJ1ZSxmYWxzZSxmYWxzZSIvPg0KCQk8dWlmb250IG5hbWU9IkZPTlRfVVRJTFNNRU5VIiB2YWx1ZT0iVmVyZGFuYSw5LHRydWUsZmFsc2UsZmFsc2UiLz4NCgkJPHVpZm9udCBuYW1lPSJGT05UX1RBQlMiIHZhbHVlPSJWZXJkYW5hLDExLGZhbHNlLGZhbHNlLGZhbHNlIi8+DQoJCTx1aWZvbnQgbmFtZT0iRk9OVF9QUkVTRU5UQVRJT05OQU1FIiB2YWx1ZT0iVmVyZGFuYSwxNSxmYWxzZSxmYWxzZSx0cnVlIi8+DQoJCTx1aWZvbnQgbmFtZT0iRk9OVF9QUkVTRU5URVJOQU1FIiB2YWx1ZT0iVmVyZGFuYSwxNSx0cnVlLGZhbHNlLHRydWUiLz4NCgkJPHVpZm9udCBuYW1lPSJGT05UX1BSRVNFTlRFUlRJVExFIiB2YWx1ZT0iVmVyZGFuYSwxMSxmYWxzZSxmYWxzZSx0cnVlIi8+DQoJCTx1aWZvbnQgbmFtZT0iRk9OVF9CSU9CVE4iIHZhbHVlPSJWZXJkYW5hLDEx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MTEsZmFsc2UsZmFsc2UsdHJ1ZSIvPg0KCQk8dWlmb250IG5hbWU9IkZPTlRfQklPV0lOIiB2YWx1ZT0iVmVyZGFuYSwxMSxmYWxzZSxmYWxzZSxmYWxzZSIvPg0KCQk8dWlmb250IG5hbWU9IkZPTlRfTElTVEhFQURJTkciIHZhbHVlPSJWZXJkYW5hLDExLGZhbHNlLGZhbHNlLGZhbHNlIi8+DQoJCTx1aWZvbnQgbmFtZT0iRk9OVF9XSU5USVRMRSIgdmFsdWU9IlZlcmRhbmEsMTE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7Iqs65287J2065OcICVuIi8+DQoJCTwhLS0gc3Vic3RpdHV0aW9uOiAlbiA9PSBzbGlkZSBudW1iZXIgLS0+DQoJCTwhLS0gc3Vic3RpdHV0aW9uOiAldCA9PSB0b3RhbCBzbGlkZSBjb3VudCAtLT4NCgkJPHVpdGV4dCBuYW1lPSJTQ1JVQkJBUlNUQVRVU19TTElERUlORk8iIHZhbHVlPSLsiqzrnbzsnbTrk5wgJW4gLyAldCB8ICIvPg0KCQk8dWl0ZXh0IG5hbWU9IlNDUlVCQkFSU1RBVFVTX1NUT1BQRUQiIHZhbHVlPSLspJHsp4DrkKgiLz4NCgkJPHVpdGV4dCBuYW1lPSJTQ1JVQkJBUlNUQVRVU19QTEFZSU5HIiB2YWx1ZT0i7J6s7IOdIi8+DQoJCTx1aXRleHQgbmFtZT0iU0NSVUJCQVJTVEFUVVNfTk9BVURJTyIgdmFsdWU9IuyYpOuUlOyYpCDsl4bsnYwiLz4NCgkJPHVpdGV4dCBuYW1lPSJTQ1JVQkJBUlNUQVRVU19WSURQTEFZSU5HIiB2YWx1ZT0i67mE65SU7JikIOyerOyDnSDspJEiLz4NCgkJPHVpdGV4dCBuYW1lPSJTQ1JVQkJBUlNUQVRVU19MT0FESU5HIiB2YWx1ZT0i66Gc65SpIi8+DQoJCTx1aXRleHQgbmFtZT0iU0NSVUJCQVJTVEFUVVNfQlVGRkVSSU5HIiB2YWx1ZT0i67KE7Y2866eBIi8+DQoJCTx1aXRleHQgbmFtZT0iU0NSVUJCQVJTVEFUVVNfUVVFU1RJT04iIHZhbHVlPSLsp4jrrLjsl5Ag64u17ZWY6riwIi8+DQoJCTx1aXRleHQgbmFtZT0iU0NSVUJCQVJTVEFUVVNfUkVWSUVXUVVJWiIgdmFsdWU9IuyniOusuCDri6Tsi5zrs7TquLAiLz4NCgkJPCEtLSBzdWJzdGl0dXRpb246ICVtID09IG1pbnV0ZXMgcmVtYWluaW5nIC0tPg0KCQk8IS0tIHN1YnN0aXR1dGlvbjogJXMgPT0gc2Vjb25kcyByZW1haW5pbmcgLS0+DQoJCTx1aXRleHQgbmFtZT0iRUxBUFNFRCIgdmFsdWU9IiVt67aEICVz7LSIIOuCqOydjCIvPg0KCQk8dWl0ZXh0IG5hbWU9Ik5PVEZPVU5EIiB2YWx1ZT0i7JeG7J2MIi8+DQoJCTx1aXRleHQgbmFtZT0iQVRUQUNITUVOVFMiIHZhbHVlPSLssqjrtoAg7YyM7J28Ii8+DQoJCTwhLS0gc3Vic3RpdHV0aW9uOiAlcCA9PSBjdXJyZW50IHNwZWFrZXIncyB0aXRsZSAtLT4NCgkJPHVpdGV4dCBuYW1lPSJCSU9XSU5fVElUTEUiIHZhbHVlPSLqsr3roKUg7IaM6rCcOiAlcCIvPg0KCQk8dWl0ZXh0IG5hbWU9IkJJT0JUTl9USVRMRSIgdmFsdWU9IuqyveugpSDshozqsJwiLz4NCgkJPHVpdGV4dCBuYW1lPSJESVZJREVSQlROX1RJVExFIiB2YWx1ZT0ifCIvPg0KCQk8dWl0ZXh0IG5hbWU9IkNPTlRBQ1RCVE5fVElUTEUiIHZhbHVlPSLsl7Drnb3sspgiLz4NCgkJPHVpdGV4dCBuYW1lPSJUQUJfUVVJWiIgdmFsdWU9Iu2AtOymiCIvPg0KCQk8dWl0ZXh0IG5hbWU9IlRBQl9PVVRMSU5FIiB2YWx1ZT0i6rCc7JqUIi8+DQoJCTx1aXRleHQgbmFtZT0iVEFCX1RIVU1CIiB2YWx1ZT0i7LaV7IaM7YyQIi8+DQoJCTx1aXRleHQgbmFtZT0iVEFCX05PVEVTIiB2YWx1ZT0i64W47Yq4Ii8+DQoJCTx1aXRleHQgbmFtZT0iVEFCX1NFQVJDSCIgdmFsdWU9IuqygOyDiSIvPg0KCQk8dWl0ZXh0IG5hbWU9IlNMSURFX0hFQURJTkciIHZhbHVlPSLsiqzrnbzsnbTrk5wg7KCc66qpIi8+DQoJCTx1aXRleHQgbmFtZT0iRFVSQVRJT05fSEVBRElORyIgdmFsdWU9IuyerOyDneyLnOqwhCIvPg0KCQk8dWl0ZXh0IG5hbWU9IlNFQVJDSF9IRUFESU5HIiB2YWx1ZT0i7YWN7Iqk7Yq4IOqygOyDiToiLz4NCgkJPHVpdGV4dCBuYW1lPSJUSFVNQl9IRUFESU5HIiB2YWx1ZT0i7Iqs65287J2065OcIi8+DQoJCTx1aXRleHQgbmFtZT0iVEhVTUJfSU5GTyIgdmFsdWU9IuygnOuqqS/snqzsg53si5zqsIQiLz4NCgkJPHVpdGV4dCBuYW1lPSJBVFRBQ0hOQU1FX0hFQURJTkciIHZhbHVlPSLtjIzsnbwg7J2066aEIi8+DQoJCTx1aXRleHQgbmFtZT0iQVRUQUNIU0laRV9IRUFESU5HIiB2YWx1ZT0i7YGs6riwIi8+DQoJCTx1aXRleHQgbmFtZT0iU0xJREVfTk9URVMiIHZhbHVlPSLsiqzrnbzsnbTrk5wg64W47Yq4Ii8+DQoJCTwhLS1xdWl6IHBvZCBhbmQgbWVzc2FnZSBib3ggdGV4dHMtLT4NCgkJPHVpdGV4dCBuYW1lPSJRVUlaUE9EX1FVSVpfQVRURU1QVCIgdmFsdWU9Iu2AtOymiCDsi5zrj4Qg7Zqf7IiYOiIvPg0KCQk8dWl0ZXh0IG5hbWU9IlFVSVpQT0RfUVVJWl9BVFRFTVBUX1ZBTFVFIiB2YWx1ZT0iJW4vJXQiLz4NCgkJPHVpdGV4dCBuYW1lPSJRVUlaUE9EX1FVSVpfU0NPUkUiIHZhbHVlPSLrk53soJA6Ii8+DQoJCTx1aXRleHQgbmFtZT0iUVVJWlBPRF9RVUlaX1BBU1NTQ09SRSIgdmFsdWU9Iu2GteqzvCDsoJDsiJg6Ii8+DQoJCTx1aXRleHQgbmFtZT0iUVVJWlBPRF9RVUlaX01BWFNDT1JFIiB2YWx1ZT0i7LWc6rOgIOygkOyImDoiLz4NCgkJPHVpdGV4dCBuYW1lPSJRVUlaUE9EX1FVRVNBVE1QVF9TVFIiIHZhbHVlPSLsi5zrj4Qg7Zqf7IiYOiAlbi8ldCIvPg0KCQk8dWl0ZXh0IG5hbWU9IlFVSVpQT0RfUVVFU1RZUEVfU1RSIiB2YWx1ZT0i7Jyg7ZiVOiAlcyIvPg0KCQk8dWl0ZXh0IG5hbWU9IlFVSVpQT0RfUVVFU1RZUEVfR1JEIiB2YWx1ZT0i7KCQ7IiYIOunpOq4sOq4sCDsmYTro4wiLz4NCgkJPHVpdGV4dCBuYW1lPSJRVUlaUE9EX1FVRVNUWVBFX1NWWSIgdmFsdWU9IuyEpOusuCDsobDsgqwiLz4NCgkJPHVpdGV4dCBuYW1lPSJRVUlaUE9EX1FVSVpBVE1QVF9JTkYiIHZhbHVlPSLrrLTtlZwiLz4NCgkJPHVpdGV4dCBuYW1lPSJRVUlaUE9EX1FVRVNBVE1QVF9JTkYiIHZhbHVlPSLrrLTtlZwiLz4NCgkJPHVpdGV4dCBuYW1lPSJXQVJOSU5HTVNHX1lFU1NUUklORyIgdmFsdWU9IuyYiCIvPg0KCQk8dWl0ZXh0IG5hbWU9IldBUk5JTkdNU0dfTk9TVFJJTkciIHZhbHVlPSLslYTri4jsmKQiLz4NCgkJPHVpdGV4dCBuYW1lPSJXQVJOSU5HTVNHX1RJVExFU1RSSU5HIiB2YWx1ZT0i7YC07KaIIOuCtOu5hOqyjOydtOyFmCDqsr3qs6AiLz4NCgkJPHVpdGV4dCBuYW1lPSJXQVJOSU5HTVNHX01TR1NUUklORyIgdmFsdWU9IuydtCDtgLTspojsl5DshJwg7Iuc64+E7ZWY7KeAIOyViuydgCDsp4jrrLjsnbQg7J6I7Iq164uI64ukLiYjeEE7JiN4QTvtgLTspojrpbwg7KKF66OM7ZWY66Ck66m0IFvsmIhd66W8IO2BtOumre2VmOqzoCwg7YC07KaI66W8IOqzhOyGje2VmOugpOuptCBb7JWE64uI7JikXeulvCDtgbTrpq3tlZjsi63si5zsmKQuIi8+DQoJCTx1aXRleHQgbmFtZT0iSU5GT1JNQVRJT05fSDI2NF9GTEFTSFBMQVlFUiIgdmFsdWU9IuyLnOyKpO2FnOyXkCDshKTsuZjrkJjslrQg7J6I64qUIO2YhOyerCDrsoTsoITsnZggRmxhc2ggUGxheWVy64qUIOydtCDruYTrlJTsmKTrpbwg7KeA7JuQ7ZWY7KeAIOyViuyKteuLiOuLpC4g7LWc7IugIEZsYXNoIFBsYXllcuulvCDri6TsmrTroZzrk5ztlZjroKTrqbQg67mE65SU7JikIOyYgeyXreydhCDtgbTrpq3tlZjsi63si5zsmKQ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uywuOyXrOyekOyXkOqyjCDshLjroZwg66eJ64yAIOuztOydtOq4sCIvPg0KCQk8dWl0ZXh0IG5hbWU9Ik1VVEUiIHZhbHVlPSLsnYzshozqsbAiLz4NCgkJPHVpdGV4dCBuYW1lPSJET0NXUkFQX1RJVExFIiB2YWx1ZT0iUHJlc2VudGVyIO2MjOydvCDssqjrtoAiLz4NCgkJPHVpdGV4dCBuYW1lPSJET0NXUkFQX01TRyIgdmFsdWU9IuuCtCDsu7Ttk6jthLDsl5Ag7KCA7J6lIi8+DQoJCTx1aXRleHQgbmFtZT0iRE9DV1JBUF9QUk9NUFQiIHZhbHVlPSLtgbTrpq3tlZjsl6wg64uk7Jq066Gc65OcIi8+DQoJPC9sYW5ndWFnZT4NCgk8bGFuZ3VhZ2UgaWQ9ImVz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kRpYXBvc2l0aXZhICVuIi8+DQoJCTwhLS0gc3Vic3RpdHV0aW9uOiAlbiA9PSBzbGlkZSBudW1iZXIgLS0+DQoJCTwhLS0gc3Vic3RpdHV0aW9uOiAldCA9PSB0b3RhbCBzbGlkZSBjb3VudCAtLT4NCgkJPHVpdGV4dCBuYW1lPSJTQ1JVQkJBUlNUQVRVU19TTElERUlORk8iIHZhbHVlPSJEaWFwb3NpdGl2YSAlbiAvICV0IHwgIi8+DQoJCTx1aXRleHQgbmFtZT0iU0NSVUJCQVJTVEFUVVNfU1RPUFBFRCIgdmFsdWU9IkRldGVuaWRhIi8+DQoJCTx1aXRleHQgbmFtZT0iU0NSVUJCQVJTVEFUVVNfUExBWUlORyIgdmFsdWU9IlJlcHJvZHVjaWVuZG8iLz4NCgkJPHVpdGV4dCBuYW1lPSJTQ1JVQkJBUlNUQVRVU19OT0FVRElPIiB2YWx1ZT0iU2luIHNvbmlkbyIvPg0KCQk8dWl0ZXh0IG5hbWU9IlNDUlVCQkFSU1RBVFVTX1ZJRFBMQVlJTkciIHZhbHVlPSJWw61kZW8gZW4gcmVwcm9kLiIvPg0KCQk8dWl0ZXh0IG5hbWU9IlNDUlVCQkFSU1RBVFVTX0xPQURJTkciIHZhbHVlPSJDYXJnYW5kbyIvPg0KCQk8dWl0ZXh0IG5hbWU9IlNDUlVCQkFSU1RBVFVTX0JVRkZFUklORyIgdmFsdWU9IkFsbWFjZW5hbmRvIGVuIGLDumZlciIvPg0KCQk8dWl0ZXh0IG5hbWU9IlNDUlVCQkFSU1RBVFVTX1FVRVNUSU9OIiB2YWx1ZT0iQ29udGVzdGFyIHByZWd1bnRhIi8+DQoJCTx1aXRleHQgbmFtZT0iU0NSVUJCQVJTVEFUVVNfUkVWSUVXUVVJWiIgdmFsdWU9IlJldmlzYW5kbyBwcnVlYmEiLz4NCgkJPCEtLSBzdWJzdGl0dXRpb246ICVtID09IG1pbnV0ZXMgcmVtYWluaW5nIC0tPg0KCQk8IS0tIHN1YnN0aXR1dGlvbjogJXMgPT0gc2Vjb25kcyByZW1haW5pbmcgLS0+DQoJCTx1aXRleHQgbmFtZT0iRUxBUFNFRCIgdmFsdWU9IiVtIG1pbnV0b3MgJXMgc2VndW5kb3MgcmVzdGFudGVzIi8+DQoJCTx1aXRleHQgbmFtZT0iTk9URk9VTkQiIHZhbHVlPSJObyBzZSBoYSBlbmNvbnRyYWRvIG5hZGEiLz4NCgkJPHVpdGV4dCBuYW1lPSJBVFRBQ0hNRU5UUyIgdmFsdWU9IkFyY2hpdm9zIGFkanVudG9zIi8+DQoJCTwhLS0gc3Vic3RpdHV0aW9uOiAlcCA9PSBjdXJyZW50IHNwZWFrZXIncyB0aXRsZSAtLT4NCgkJPHVpdGV4dCBuYW1lPSJCSU9XSU5fVElUTEUiIHZhbHVlPSJCaW9ncmFmw61hOiAlcCIvPg0KCQk8dWl0ZXh0IG5hbWU9IkJJT0JUTl9USVRMRSIgdmFsdWU9IkJpb2dyYWbDrWEiLz4NCgkJPHVpdGV4dCBuYW1lPSJESVZJREVSQlROX1RJVExFIiB2YWx1ZT0ifCIvPg0KCQk8dWl0ZXh0IG5hbWU9IkNPTlRBQ1RCVE5fVElUTEUiIHZhbHVlPSJDb250YWN0byIvPg0KCQk8dWl0ZXh0IG5hbWU9IlRBQl9RVUlaIiB2YWx1ZT0iUHJ1ZWJhIi8+DQoJCTx1aXRleHQgbmFtZT0iVEFCX09VVExJTkUiIHZhbHVlPSJDb250b3JubyIvPg0KCQk8dWl0ZXh0IG5hbWU9IlRBQl9USFVNQiIgdmFsdWU9Ik1pbmlhdC4iLz4NCgkJPHVpdGV4dCBuYW1lPSJUQUJfTk9URVMiIHZhbHVlPSJOb3RhcyIvPg0KCQk8dWl0ZXh0IG5hbWU9IlRBQl9TRUFSQ0giIHZhbHVlPSJCdXNjYXIiLz4NCgkJPHVpdGV4dCBuYW1lPSJTTElERV9IRUFESU5HIiB2YWx1ZT0iVMOtdHVsbyBkZSBkaWFwb3NpdGl2YSIvPg0KCQk8dWl0ZXh0IG5hbWU9IkRVUkFUSU9OX0hFQURJTkciIHZhbHVlPSJEdXJhYy4iLz4NCgkJPHVpdGV4dCBuYW1lPSJTRUFSQ0hfSEVBRElORyIgdmFsdWU9IkJ1c2NhciB0ZXh0bzoiLz4NCgkJPHVpdGV4dCBuYW1lPSJUSFVNQl9IRUFESU5HIiB2YWx1ZT0iRGlhcG9zaXRpdmEiLz4NCgkJPHVpdGV4dCBuYW1lPSJUSFVNQl9JTkZPIiB2YWx1ZT0iRHVyLi9Uw610LiBkaWFwLiIvPg0KCQk8dWl0ZXh0IG5hbWU9IkFUVEFDSE5BTUVfSEVBRElORyIgdmFsdWU9Ik5vbWJyZSBkZSBhcmNoaXZvIi8+DQoJCTx1aXRleHQgbmFtZT0iQVRUQUNIU0laRV9IRUFESU5HIiB2YWx1ZT0iVGFtYcOxbyIvPg0KCQk8dWl0ZXh0IG5hbWU9IlNMSURFX05PVEVTIiB2YWx1ZT0iTm90YXMgZGUgZGlhcG9zaXRpdmEiLz4NCgkJPCEtLXF1aXogcG9kIGFuZCBtZXNzYWdlIGJveCB0ZXh0cy0tPg0KCQk8dWl0ZXh0IG5hbWU9IlFVSVpQT0RfUVVJWl9BVFRFTVBUIiB2YWx1ZT0iSW50ZW50byBkZSBwcnVlYmE6Ii8+DQoJCTx1aXRleHQgbmFtZT0iUVVJWlBPRF9RVUlaX0FUVEVNUFRfVkFMVUUiIHZhbHVlPSIlbiBkZSAldCIvPg0KCQk8dWl0ZXh0IG5hbWU9IlFVSVpQT0RfUVVJWl9TQ09SRSIgdmFsdWU9IlB1bnR1YWNpw7NuOiIvPg0KCQk8dWl0ZXh0IG5hbWU9IlFVSVpQT0RfUVVJWl9QQVNTU0NPUkUiIHZhbHVlPSJQdW50dWFjacOzbiBwYXJhIGFwcm9iYXI6Ii8+DQoJCTx1aXRleHQgbmFtZT0iUVVJWlBPRF9RVUlaX01BWFNDT1JFIiB2YWx1ZT0iUHVudHVhY2nDs24gbcOheGltYToiLz4NCgkJPHVpdGV4dCBuYW1lPSJRVUlaUE9EX1FVRVNBVE1QVF9TVFIiIHZhbHVlPSJJbnRlbnRvczogJW4gZGUgJXQiLz4NCgkJPHVpdGV4dCBuYW1lPSJRVUlaUE9EX1FVRVNUWVBFX1NUUiIgdmFsdWU9IlRpcG86ICVzIi8+DQoJCTx1aXRleHQgbmFtZT0iUVVJWlBPRF9RVUVTVFlQRV9HUkQiIHZhbHVlPSJDb24gcHVudHVhY2nDs24iLz4NCgkJPHVpdGV4dCBuYW1lPSJRVUlaUE9EX1FVRVNUWVBFX1NWWSIgdmFsdWU9IkVuY3Vlc3RhIi8+DQoJCTx1aXRleHQgbmFtZT0iUVVJWlBPRF9RVUlaQVRNUFRfSU5GIiB2YWx1ZT0iSW5maW5pdG8iLz4NCgkJPHVpdGV4dCBuYW1lPSJRVUlaUE9EX1FVRVNBVE1QVF9JTkYiIHZhbHVlPSJJbmZpbml0byIvPg0KCQk8dWl0ZXh0IG5hbWU9IldBUk5JTkdNU0dfWUVTU1RSSU5HIiB2YWx1ZT0iU8OtIi8+DQoJCTx1aXRleHQgbmFtZT0iV0FSTklOR01TR19OT1NUUklORyIgdmFsdWU9Ik5vIi8+DQoJCTx1aXRleHQgbmFtZT0iV0FSTklOR01TR19USVRMRVNUUklORyIgdmFsdWU9IkF2aXNvIGRlIG5hdmVnYWNpw7NuIGRlIHBydWViYSIvPg0KCQk8dWl0ZXh0IG5hbWU9IldBUk5JTkdNU0dfTVNHU1RSSU5HIiB2YWx1ZT0iSGF5IHByZWd1bnRhcyBzaW4gaW50ZW50b3MgZW4gZXN0YSBwcnVlYmEuJiN4QTsmI3hBO1BhcmEgc2FsaXIgZGUgbGEgcHJ1ZWJhLCBoYWdhIGNsaWMgZW4gU8OtLiBQYXJhIGNvbnRpbnVhciwgaGFnYSBjbGljIGVuIE5vLiIvPg0KCQk8dWl0ZXh0IG5hbWU9IklORk9STUFUSU9OX0gyNjRfRkxBU0hQTEFZRVIiIHZhbHVlPSJMYSB2ZXJzacOzbiBhY3R1YWwgZGUgRmxhc2ggUGxheWVyIGluc3RhbGFkYSBlbiBlbCBvcmRlbmFkb3Igbm8gZXMgY29tcGF0aWJsZSBjb24gZXN0ZSB2w61kZW8uIEhhZ2EgY2xpYyBlbiBlbCDDoXJlYSBkZSB2w61kZW8gcGFyYSBkZXNjYXJnYXIgbGEgw7psdGltYSB2ZXJzacOzbiBkZSBGbGFzaCBQbGF5ZXIuIi8+DQoJCTwhLS0gc3Vic3RpdHV0aW9uOiAlcCA9PSBwcmVzZW50YXRpb24gdGl0bGUgLS0+DQoJCTwhLS0gc3Vic3RpdHV0aW9uOiAlcyA9PSBzbGlkZSB0aXRsZSAtLT4NCgkJPCEtLSBzdWJzdGl0dXRpb246ICVuID09IHNsaWRlIG51bWJlciAtLT4NCgkJPHVpdGV4dCBuYW1lPSJCT09LTUFSSyIgdmFsdWU9IkFkb2JlIFByZXNlbnRlcjogJXAiLz4NCgkJPCEtLSBzdWJzdGl0dXRpb246ICVwID09IHByZXNlbnRhdGlvbiB0aXRsZSAtLT4NCgkJPCEtLSBzdWJzdGl0dXRpb246ICVzID09IHNsaWRlIHRpdGxlIC0tPg0KCQk8IS0tIHN1YnN0aXR1dGlvbjogJW4gPT0gc2xpZGUgbnVtYmVyIC0tPg0KCQk8dWl0ZXh0IG5hbWU9IkJPT0tNQVJLU0xJREUiIHZhbHVlPSJBZG9iZSBQcmVzZW50ZXI6ICVwICVzIi8+DQoJCTx1aXRleHQgbmFtZT0iU0hPV1NJREVCQVIiIHZhbHVlPSJNb3N0cmFyIGJhcnJhIGxhdGVyYWwgYSBsb3MgcGFydGljaXBhbnRlcyIvPg0KCQk8dWl0ZXh0IG5hbWU9Ik1VVEUiIHZhbHVlPSJTaWxlbmNpYXIiLz4NCgkJPHVpdGV4dCBuYW1lPSJET0NXUkFQX1RJVExFIiB2YWx1ZT0iQXJjaGl2byBhZGp1bnRvIGRlIFByZXNlbnRlciIvPg0KCQk8dWl0ZXh0IG5hbWU9IkRPQ1dSQVBfTVNHIiB2YWx1ZT0iR3VhcmRhciBlbiBNaSBQQyIvPg0KCQk8dWl0ZXh0IG5hbWU9IkRPQ1dSQVBfUFJPTVBUIiB2YWx1ZT0iSGFnYSBjbGljIGVuIERlc2NhcmdhciIvPg0KCTwvbGFuZ3VhZ2U+DQoJPGxhbmd1YWdlIGlkPSJwd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TbGlkZSAlbiIvPg0KCQk8IS0tIHN1YnN0aXR1dGlvbjogJW4gPT0gc2xpZGUgbnVtYmVyIC0tPg0KCQk8IS0tIHN1YnN0aXR1dGlvbjogJXQgPT0gdG90YWwgc2xpZGUgY291bnQgLS0+DQoJCTx1aXRleHQgbmFtZT0iU0NSVUJCQVJTVEFUVVNfU0xJREVJTkZPIiB2YWx1ZT0iU2xpZGUgJW4gLyAldCB8ICIvPg0KCQk8dWl0ZXh0IG5hbWU9IlNDUlVCQkFSU1RBVFVTX1NUT1BQRUQiIHZhbHVlPSJQYXJhZG8iLz4NCgkJPHVpdGV4dCBuYW1lPSJTQ1JVQkJBUlNUQVRVU19QTEFZSU5HIiB2YWx1ZT0iUmVwcm9kdXppbmRvIi8+DQoJCTx1aXRleHQgbmFtZT0iU0NSVUJCQVJTVEFUVVNfTk9BVURJTyIgdmFsdWU9IlNlbSDDoXVkaW8iLz4NCgkJPHVpdGV4dCBuYW1lPSJTQ1JVQkJBUlNUQVRVU19WSURQTEFZSU5HIiB2YWx1ZT0iVsOtZGVvIGVtIHJlcHJvZHXDp8OjbyIvPg0KCQk8dWl0ZXh0IG5hbWU9IlNDUlVCQkFSU1RBVFVTX0xPQURJTkciIHZhbHVlPSJDYXJyZWdhbmRvIi8+DQoJCTx1aXRleHQgbmFtZT0iU0NSVUJCQVJTVEFUVVNfQlVGRkVSSU5HIiB2YWx1ZT0iQXJtYXplbmFuZG8gZW0gYnVmZmVyIi8+DQoJCTx1aXRleHQgbmFtZT0iU0NSVUJCQVJTVEFUVVNfUVVFU1RJT04iIHZhbHVlPSJSZXNwb25kZXIgcGVyZ3VudGEiLz4NCgkJPHVpdGV4dCBuYW1lPSJTQ1JVQkJBUlNUQVRVU19SRVZJRVdRVUlaIiB2YWx1ZT0iUmV2aXNhbmRvIHF1ZXN0aW9uw6FyaW8iLz4NCgkJPCEtLSBzdWJzdGl0dXRpb246ICVtID09IG1pbnV0ZXMgcmVtYWluaW5nIC0tPg0KCQk8IS0tIHN1YnN0aXR1dGlvbjogJXMgPT0gc2Vjb25kcyByZW1haW5pbmcgLS0+DQoJCTx1aXRleHQgbmFtZT0iRUxBUFNFRCIgdmFsdWU9IiVtIG1pbnV0b3MgJXMgc2VndW5kb3MgcmVzdGFudGVzIi8+DQoJCTx1aXRleHQgbmFtZT0iTk9URk9VTkQiIHZhbHVlPSJOYWRhIGVuY29udHJhZG8iLz4NCgkJPHVpdGV4dCBuYW1lPSJBVFRBQ0hNRU5UUyIgdmFsdWU9IkFuZXhvcy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RhdG8iLz4NCgkJPHVpdGV4dCBuYW1lPSJUQUJfUVVJWiIgdmFsdWU9IlF1ZXN0LiIvPg0KCQk8dWl0ZXh0IG5hbWU9IlRBQl9PVVRMSU5FIiB2YWx1ZT0iRXNxdWVtYSIvPg0KCQk8dWl0ZXh0IG5hbWU9IlRBQl9USFVNQiIgdmFsdWU9Ik1pbmkiLz4NCgkJPHVpdGV4dCBuYW1lPSJUQUJfTk9URVMiIHZhbHVlPSJOb3RhcyIvPg0KCQk8dWl0ZXh0IG5hbWU9IlRBQl9TRUFSQ0giIHZhbHVlPSJCdXNjYSIvPg0KCQk8dWl0ZXh0IG5hbWU9IlNMSURFX0hFQURJTkciIHZhbHVlPSJUw610dWxvIGRvIHNsaWRlIi8+DQoJCTx1aXRleHQgbmFtZT0iRFVSQVRJT05fSEVBRElORyIgdmFsdWU9IkR1cmHDp8OjbyIvPg0KCQk8dWl0ZXh0IG5hbWU9IlNFQVJDSF9IRUFESU5HIiB2YWx1ZT0iUHJvY3VyYXIgdGV4dG86Ii8+DQoJCTx1aXRleHQgbmFtZT0iVEhVTUJfSEVBRElORyIgdmFsdWU9IlNsaWRlIi8+DQoJCTx1aXRleHQgbmFtZT0iVEhVTUJfSU5GTyIgdmFsdWU9IlTDrXR1bG8vRHVyYcOnw6NvIGRvIHNsaWRlIi8+DQoJCTx1aXRleHQgbmFtZT0iQVRUQUNITkFNRV9IRUFESU5HIiB2YWx1ZT0iTm9tZSBkbyBhcnF1aXZvIi8+DQoJCTx1aXRleHQgbmFtZT0iQVRUQUNIU0laRV9IRUFESU5HIiB2YWx1ZT0iVGFtYW5obyIvPg0KCQk8dWl0ZXh0IG5hbWU9IlNMSURFX05PVEVTIiB2YWx1ZT0iQW5vdGHDp8O1ZXMgZG8gc2xpZGUiLz4NCgkJPCEtLXF1aXogcG9kIGFuZCBtZXNzYWdlIGJveCB0ZXh0cy0tPg0KCQk8dWl0ZXh0IG5hbWU9IlFVSVpQT0RfUVVJWl9BVFRFTVBUIiB2YWx1ZT0iVGVudGF0aXZhIG5vIHF1ZXN0aW9uw6FyaW86Ii8+DQoJCTx1aXRleHQgbmFtZT0iUVVJWlBPRF9RVUlaX0FUVEVNUFRfVkFMVUUiIHZhbHVlPSIlbiBkZSAldCIvPg0KCQk8dWl0ZXh0IG5hbWU9IlFVSVpQT0RfUVVJWl9TQ09SRSIgdmFsdWU9IlBvbnR1YcOnw6NvOiIvPg0KCQk8dWl0ZXh0IG5hbWU9IlFVSVpQT0RfUVVJWl9QQVNTU0NPUkUiIHZhbHVlPSJQb250dWHDp8OjbyBkZSBhcHJvdmHDp8OjbzoiLz4NCgkJPHVpdGV4dCBuYW1lPSJRVUlaUE9EX1FVSVpfTUFYU0NPUkUiIHZhbHVlPSJQb250dWHDp8OjbyBtw6F4aW1hOiIvPg0KCQk8dWl0ZXh0IG5hbWU9IlFVSVpQT0RfUVVFU0FUTVBUX1NUUiIgdmFsdWU9IlRlbnRhdGl2YTogJW4gZGUgJXQiLz4NCgkJPHVpdGV4dCBuYW1lPSJRVUlaUE9EX1FVRVNUWVBFX1NUUiIgdmFsdWU9IlRpcG86ICVzIi8+DQoJCTx1aXRleHQgbmFtZT0iUVVJWlBPRF9RVUVTVFlQRV9HUkQiIHZhbHVlPSJDbGFzc2lmaWNhdMOzcmlhIi8+DQoJCTx1aXRleHQgbmFtZT0iUVVJWlBPRF9RVUVTVFlQRV9TVlkiIHZhbHVlPSJQZXNxdWlzYSIvPg0KCQk8dWl0ZXh0IG5hbWU9IlFVSVpQT0RfUVVJWkFUTVBUX0lORiIgdmFsdWU9IkluZmluaXRvIi8+DQoJCTx1aXRleHQgbmFtZT0iUVVJWlBPRF9RVUVTQVRNUFRfSU5GIiB2YWx1ZT0iSW5maW5pdG8iLz4NCgkJPHVpdGV4dCBuYW1lPSJXQVJOSU5HTVNHX1lFU1NUUklORyIgdmFsdWU9IlNpbSIvPg0KCQk8dWl0ZXh0IG5hbWU9IldBUk5JTkdNU0dfTk9TVFJJTkciIHZhbHVlPSJOw6NvIi8+DQoJCTx1aXRleHQgbmFtZT0iV0FSTklOR01TR19USVRMRVNUUklORyIgdmFsdWU9IkFsZXJ0YSBkZSBuYXZlZ2HDp8OjbyBkbyBxdWVzdGlvbsOhcmlvIi8+DQoJCTx1aXRleHQgbmFtZT0iV0FSTklOR01TR19NU0dTVFJJTkciIHZhbHVlPSJFeGlzdGVtIHBlcmd1bnRhcyBxdWUgbsOjbyBmb3JhbSByZXNwb25kaWRhcyBuZXN0ZSBxdWVzdGlvbsOhcmlvLiYjeEE7JiN4QTtDbGlxdWUgZW0gU2ltIHBhcmEgc2FpciBkbyBxdWVzdGlvbsOhcmlvIG91IGVtIE7Do28gc2UgcXVpc2VyIGNvbnRpbnVhci4iLz4NCgkJPHVpdGV4dCBuYW1lPSJJTkZPUk1BVElPTl9IMjY0X0ZMQVNIUExBWUVSIiB2YWx1ZT0iQSB2ZXJzw6NvIGF0dWFsIGRvIEZsYXNoIFBsYXllciBpbnN0YWxhZGEgbm8gY29tcHV0YWRvciBuw6NvIG9mZXJlY2Ugc3Vwb3J0ZSBhIGVzc2UgdsOtZGVvLiBDbGlxdWUgbmEgw6FyZWEgZG8gdsOtZGVvIHBhcmEgYmFpeGFyIGEgdmVyc8OjbyBtYWlzIHJlY2VudGUgZG8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3N0cmFyIGJhcnJhIGxhdGVyYWwgYW8gcGFydGljaXBhbnRlcyIvPg0KCQk8dWl0ZXh0IG5hbWU9Ik1VVEUiIHZhbHVlPSJNdWRvIi8+DQoJCTx1aXRleHQgbmFtZT0iRE9DV1JBUF9USVRMRSIgdmFsdWU9IkFuZXhvIGRlIGFycXVpdm8gZG8gUHJlc2VudGVyIi8+DQoJCTx1aXRleHQgbmFtZT0iRE9DV1JBUF9NU0ciIHZhbHVlPSJTYWx2YXIgZW0gTWV1IGNvbXB1dGFkb3IiLz4NCgkJPHVpdGV4dCBuYW1lPSJET0NXUkFQX1BST01QVCIgdmFsdWU9IkNsaXF1ZSBwYXJhIGJhaXhhciIvPg0KCTwvbGFuZ3VhZ2U+DQoJPGxhbmd1YWdlIGlkPSJpd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EaWFwb3NpdGl2YSAlbiIvPg0KCQk8IS0tIHN1YnN0aXR1dGlvbjogJW4gPT0gc2xpZGUgbnVtYmVyIC0tPg0KCQk8IS0tIHN1YnN0aXR1dGlvbjogJXQgPT0gdG90YWwgc2xpZGUgY291bnQgLS0+DQoJCTx1aXRleHQgbmFtZT0iU0NSVUJCQVJTVEFUVVNfU0xJREVJTkZPIiB2YWx1ZT0iRGlhcG9zaXRpdmEgJW4gLyAldCB8ICIvPg0KCQk8dWl0ZXh0IG5hbWU9IlNDUlVCQkFSU1RBVFVTX1NUT1BQRUQiIHZhbHVlPSJJbnRlcnJvdHRvIi8+DQoJCTx1aXRleHQgbmFtZT0iU0NSVUJCQVJTVEFUVVNfUExBWUlORyIgdmFsdWU9IlJpcHJvZHV6aW9uZSIvPg0KCQk8dWl0ZXh0IG5hbWU9IlNDUlVCQkFSU1RBVFVTX05PQVVESU8iIHZhbHVlPSJBdWRpbyBpbmF0dC4iLz4NCgkJPHVpdGV4dCBuYW1lPSJTQ1JVQkJBUlNUQVRVU19WSURQTEFZSU5HIiB2YWx1ZT0iVmlkZW8gaW4gcmlwcm9kdXppb25lIi8+DQoJCTx1aXRleHQgbmFtZT0iU0NSVUJCQVJTVEFUVVNfTE9BRElORyIgdmFsdWU9IkNhcmljYW1lbnRvIi8+DQoJCTx1aXRleHQgbmFtZT0iU0NSVUJCQVJTVEFUVVNfQlVGRkVSSU5HIiB2YWx1ZT0iQnVmZmVyaW5nIi8+DQoJCTx1aXRleHQgbmFtZT0iU0NSVUJCQVJTVEFUVVNfUVVFU1RJT04iIHZhbHVlPSJSaXNwb25kaSBhIGRvbWFuZGEiLz4NCgkJPHVpdGV4dCBuYW1lPSJTQ1JVQkJBUlNUQVRVU19SRVZJRVdRVUlaIiB2YWx1ZT0iUmV2aXNpb25lIGRlbCBxdWl6Ii8+DQoJCTwhLS0gc3Vic3RpdHV0aW9uOiAlbSA9PSBtaW51dGVzIHJlbWFpbmluZyAtLT4NCgkJPCEtLSBzdWJzdGl0dXRpb246ICVzID09IHNlY29uZHMgcmVtYWluaW5nIC0tPg0KCQk8dWl0ZXh0IG5hbWU9IkVMQVBTRUQiIHZhbHVlPSIlbSBNaW51dGkgJXMgU2Vjb25kaSByaW1hbmVudGkiLz4NCgkJPHVpdGV4dCBuYW1lPSJOT1RGT1VORCIgdmFsdWU9Ik5lc3N1biBlbGVtZW50byB0cm92YXRvIi8+DQoJCTx1aXRleHQgbmFtZT0iQVRUQUNITUVOVFMiIHZhbHVlPSJBbGxlZ2F0aS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QuIi8+DQoJCTx1aXRleHQgbmFtZT0iVEFCX1FVSVoiIHZhbHVlPSJRdWl6Ii8+DQoJCTx1aXRleHQgbmFtZT0iVEFCX09VVExJTkUiIHZhbHVlPSJTdHJ1dHR1cmEiLz4NCgkJPHVpdGV4dCBuYW1lPSJUQUJfVEhVTUIiIHZhbHVlPSJNaW5pYXR1cmUiLz4NCgkJPHVpdGV4dCBuYW1lPSJUQUJfTk9URVMiIHZhbHVlPSJOb3RlIi8+DQoJCTx1aXRleHQgbmFtZT0iVEFCX1NFQVJDSCIgdmFsdWU9IkNlcmNhIi8+DQoJCTx1aXRleHQgbmFtZT0iU0xJREVfSEVBRElORyIgdmFsdWU9IlRpdG9sbyBkaWFwb3NpdGl2YSIvPg0KCQk8dWl0ZXh0IG5hbWU9IkRVUkFUSU9OX0hFQURJTkciIHZhbHVlPSJEdXJhdGEiLz4NCgkJPHVpdGV4dCBuYW1lPSJTRUFSQ0hfSEVBRElORyIgdmFsdWU9IkNlcmNhIHRlc3RvOiIvPg0KCQk8dWl0ZXh0IG5hbWU9IlRIVU1CX0hFQURJTkciIHZhbHVlPSJEaWFwb3NpdGl2YSIvPg0KCQk8dWl0ZXh0IG5hbWU9IlRIVU1CX0lORk8iIHZhbHVlPSJUaXRvbG8vVGVtcG8iLz4NCgkJPHVpdGV4dCBuYW1lPSJBVFRBQ0hOQU1FX0hFQURJTkciIHZhbHVlPSJOb21lIGZpbGUiLz4NCgkJPHVpdGV4dCBuYW1lPSJBVFRBQ0hTSVpFX0hFQURJTkciIHZhbHVlPSJEaW1lbnNpb25lIi8+DQoJCTx1aXRleHQgbmFtZT0iU0xJREVfTk9URVMiIHZhbHVlPSJOb3RlIGRpYXBvc2l0aXZhIi8+DQoJCTwhLS1xdWl6IHBvZCBhbmQgbWVzc2FnZSBib3ggdGV4dHMtLT4NCgkJPHVpdGV4dCBuYW1lPSJRVUlaUE9EX1FVSVpfQVRURU1QVCIgdmFsdWU9IlRlbnRhdGl2byBxdWl6OiIvPg0KCQk8dWl0ZXh0IG5hbWU9IlFVSVpQT0RfUVVJWl9BVFRFTVBUX1ZBTFVFIiB2YWx1ZT0iJW4gZGkgJXQiLz4NCgkJPHVpdGV4dCBuYW1lPSJRVUlaUE9EX1FVSVpfU0NPUkUiIHZhbHVlPSJQdW50ZWdnaW86Ii8+DQoJCTx1aXRleHQgbmFtZT0iUVVJWlBPRF9RVUlaX1BBU1NTQ09SRSIgdmFsdWU9IlB1bnRlZ2dpbyBtaW5pbW86Ii8+DQoJCTx1aXRleHQgbmFtZT0iUVVJWlBPRF9RVUlaX01BWFNDT1JFIiB2YWx1ZT0iUHVudGVnZ2lvIG1hc3NpbW86Ii8+DQoJCTx1aXRleHQgbmFtZT0iUVVJWlBPRF9RVUVTQVRNUFRfU1RSIiB2YWx1ZT0iVGVudGF0aXZvOiAlbiBkaSAldCIvPg0KCQk8dWl0ZXh0IG5hbWU9IlFVSVpQT0RfUVVFU1RZUEVfU1RSIiB2YWx1ZT0iVGlwbzogJXMiLz4NCgkJPHVpdGV4dCBuYW1lPSJRVUlaUE9EX1FVRVNUWVBFX0dSRCIgdmFsdWU9IkNvbiB2YWx1dGF6aW9uZSIvPg0KCQk8dWl0ZXh0IG5hbWU9IlFVSVpQT0RfUVVFU1RZUEVfU1ZZIiB2YWx1ZT0iSW5kYWdpbmUiLz4NCgkJPHVpdGV4dCBuYW1lPSJRVUlaUE9EX1FVSVpBVE1QVF9JTkYiIHZhbHVlPSJJbmZpbml0aSIvPg0KCQk8dWl0ZXh0IG5hbWU9IlFVSVpQT0RfUVVFU0FUTVBUX0lORiIgdmFsdWU9IkluZmluaXRpIi8+DQoJCTx1aXRleHQgbmFtZT0iV0FSTklOR01TR19ZRVNTVFJJTkciIHZhbHVlPSJTw6wiLz4NCgkJPHVpdGV4dCBuYW1lPSJXQVJOSU5HTVNHX05PU1RSSU5HIiB2YWx1ZT0iTm8iLz4NCgkJPHVpdGV4dCBuYW1lPSJXQVJOSU5HTVNHX1RJVExFU1RSSU5HIiB2YWx1ZT0iQXZ2ZXJ0ZW56YSBuYXZpZ2F6aW9uZSBxdWl6Ii8+DQoJCTx1aXRleHQgbmFtZT0iV0FSTklOR01TR19NU0dTVFJJTkciIHZhbHVlPSJPY2NvcnJlIGFuY29yYSByaXNwb25kZXJlIGFkIGFsY3VuZSBkb21hbmRlIGRlbCBxdWl6LiYjeEE7JiN4QTtTZSBmYXRlIGNsaWMgc3UgU8OsLCB1c2NpcmV0ZSBkYWwgcXVpei4gRmF0ZSBjbGljIHN1IE5vIHBlciBjb250aW51YXJlIGlsIHF1aXouIi8+DQoJCTx1aXRleHQgbmFtZT0iSU5GT1JNQVRJT05fSDI2NF9GTEFTSFBMQVlFUiIgdmFsdWU9IkxhIHZlcnNpb25lIGRpIEZsYXNoIFBsYXllciBhdHR1YWxtZW50ZSBpbnN0YWxsYXRhIG5vbiBzdXBwb3J0YSBxdWVzdG8gdmlkZW8uIEZhdGUgY2xpYyBzdWxsJ2FyZWEgZGVsIHZpZGVvIHBlciBzY2FyaWNhcmUgbCd1bHRpbWEgdmVyc2lvbmUgZGk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3N0cmEgYmFycmEgbGF0ZXJhbGUgYWkgcGFydGVjaXBhbnRpIi8+DQoJCTx1aXRleHQgbmFtZT0iTVVURSIgdmFsdWU9IkRpc2F0dGl2YSBhdWRpbyIvPg0KCQk8dWl0ZXh0IG5hbWU9IkRPQ1dSQVBfVElUTEUiIHZhbHVlPSJBbGxlZ2F0byBmaWxlIFByZXNlbnRlciIvPg0KCQk8dWl0ZXh0IG5hbWU9IkRPQ1dSQVBfTVNHIiB2YWx1ZT0iU2FsdmEgaW4gUmlzb3JzZSBkZWwgY29tcHV0ZXIiLz4NCgkJPHVpdGV4dCBuYW1lPSJET0NXUkFQX1BST01QVCIgdmFsdWU9IkNsaWMgcGVyIHNjYXJpY2FyZSIvPg0KCTwvbGFuZ3VhZ2U+DQoJPGxhbmd1YWdlIGlkPSJub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EaWEgJW4iLz4NCgkJPCEtLSBzdWJzdGl0dXRpb246ICVuID09IHNsaWRlIG51bWJlciAtLT4NCgkJPCEtLSBzdWJzdGl0dXRpb246ICV0ID09IHRvdGFsIHNsaWRlIGNvdW50IC0tPg0KCQk8dWl0ZXh0IG5hbWU9IlNDUlVCQkFSU1RBVFVTX1NMSURFSU5GTyIgdmFsdWU9IkRpYSAlbiAvICV0IHwgIi8+DQoJCTx1aXRleHQgbmFtZT0iU0NSVUJCQVJTVEFUVVNfU1RPUFBFRCIgdmFsdWU9Ikdlc3RvcHQiLz4NCgkJPHVpdGV4dCBuYW1lPSJTQ1JVQkJBUlNUQVRVU19QTEFZSU5HIiB2YWx1ZT0iQWZzcGVsZW4iLz4NCgkJPHVpdGV4dCBuYW1lPSJTQ1JVQkJBUlNUQVRVU19OT0FVRElPIiB2YWx1ZT0iR2VlbiBhdWRpbyIvPg0KCQk8dWl0ZXh0IG5hbWU9IlNDUlVCQkFSU1RBVFVTX1ZJRFBMQVlJTkciIHZhbHVlPSJWaWRlbyBhZnNwZWxlbiIvPg0KCQk8dWl0ZXh0IG5hbWU9IlNDUlVCQkFSU1RBVFVTX0xPQURJTkciIHZhbHVlPSJMYWRlbiIvPg0KCQk8dWl0ZXh0IG5hbWU9IlNDUlVCQkFSU1RBVFVTX0JVRkZFUklORyIgdmFsdWU9IkJ1ZmZlcmVuIi8+DQoJCTx1aXRleHQgbmFtZT0iU0NSVUJCQVJTVEFUVVNfUVVFU1RJT04iIHZhbHVlPSJWcmFhZyBtZXQgYW50d29vcmQiLz4NCgkJPHVpdGV4dCBuYW1lPSJTQ1JVQkJBUlNUQVRVU19SRVZJRVdRVUlaIiB2YWx1ZT0iUXVpeiBjb250cm9sZXJlbiIvPg0KCQk8IS0tIHN1YnN0aXR1dGlvbjogJW0gPT0gbWludXRlcyByZW1haW5pbmcgLS0+DQoJCTwhLS0gc3Vic3RpdHV0aW9uOiAlcyA9PSBzZWNvbmRzIHJlbWFpbmluZyAtLT4NCgkJPHVpdGV4dCBuYW1lPSJFTEFQU0VEIiB2YWx1ZT0iRXIgcmVzdGVyZW4gJW0gbWludXRlbiAlcyBzZWNvbmRlbiIvPg0KCQk8dWl0ZXh0IG5hbWU9Ik5PVEZPVU5EIiB2YWx1ZT0iTmlldHMgZ2V2b25kZW4iLz4NCgkJPHVpdGV4dCBuYW1lPSJBVFRBQ0hNRU5UUyIgdmFsdWU9IkJpamxhZ2VuIi8+DQoJCTwhLS0gc3Vic3RpdHV0aW9uOiAlcCA9PSBjdXJyZW50IHNwZWFrZXIncyB0aXRsZSAtLT4NCgkJPHVpdGV4dCBuYW1lPSJCSU9XSU5fVElUTEUiIHZhbHVlPSJCaW9ncmFmaWU6ICVwIi8+DQoJCTx1aXRleHQgbmFtZT0iQklPQlROX1RJVExFIiB2YWx1ZT0iQmlvZ3JhZmllIi8+DQoJCTx1aXRleHQgbmFtZT0iRElWSURFUkJUTl9USVRMRSIgdmFsdWU9InwiLz4NCgkJPHVpdGV4dCBuYW1lPSJDT05UQUNUQlROX1RJVExFIiB2YWx1ZT0iQ29udGFjdCIvPg0KCQk8dWl0ZXh0IG5hbWU9IlRBQl9RVUlaIiB2YWx1ZT0iUXVpeiIvPg0KCQk8dWl0ZXh0IG5hbWU9IlRBQl9PVVRMSU5FIiB2YWx1ZT0iT3ZlcnppY2h0Ii8+DQoJCTx1aXRleHQgbmFtZT0iVEFCX1RIVU1CIiB2YWx1ZT0iTWluaWF0dXVyIi8+DQoJCTx1aXRleHQgbmFtZT0iVEFCX05PVEVTIiB2YWx1ZT0iTm90aXRpZXMiLz4NCgkJPHVpdGV4dCBuYW1lPSJUQUJfU0VBUkNIIiB2YWx1ZT0iWm9la2VuIi8+DQoJCTx1aXRleHQgbmFtZT0iU0xJREVfSEVBRElORyIgdmFsdWU9IlRpdGVsIHZhbiBkaWEiLz4NCgkJPHVpdGV4dCBuYW1lPSJEVVJBVElPTl9IRUFESU5HIiB2YWx1ZT0iRHV1ciIvPg0KCQk8dWl0ZXh0IG5hbWU9IlNFQVJDSF9IRUFESU5HIiB2YWx1ZT0iWm9la2VuIG5hYXIgdGVrc3Q6Ii8+DQoJCTx1aXRleHQgbmFtZT0iVEhVTUJfSEVBRElORyIgdmFsdWU9IkRpYSIvPg0KCQk8dWl0ZXh0IG5hbWU9IlRIVU1CX0lORk8iIHZhbHVlPSJUaXRlbC9kdXVyIHZhbiBkaWEiLz4NCgkJPHVpdGV4dCBuYW1lPSJBVFRBQ0hOQU1FX0hFQURJTkciIHZhbHVlPSJCZXN0YW5kc25hYW0iLz4NCgkJPHVpdGV4dCBuYW1lPSJBVFRBQ0hTSVpFX0hFQURJTkciIHZhbHVlPSJHcm9vdHRlIi8+DQoJCTx1aXRleHQgbmFtZT0iU0xJREVfTk9URVMiIHZhbHVlPSJEaWFub3RpdGllcyIvPg0KCQk8IS0tcXVpeiBwb2QgYW5kIG1lc3NhZ2UgYm94IHRleHRzLS0+DQoJCTx1aXRleHQgbmFtZT0iUVVJWlBPRF9RVUlaX0FUVEVNUFQiIHZhbHVlPSJRdWl6cG9naW5nOiIvPg0KCQk8dWl0ZXh0IG5hbWU9IlFVSVpQT0RfUVVJWl9BVFRFTVBUX1ZBTFVFIiB2YWx1ZT0iJW4gdmFuICV0Ii8+DQoJCTx1aXRleHQgbmFtZT0iUVVJWlBPRF9RVUlaX1NDT1JFIiB2YWx1ZT0iQmVoYWFsZGUgc2NvcmU6Ii8+DQoJCTx1aXRleHQgbmFtZT0iUVVJWlBPRF9RVUlaX1BBU1NTQ09SRSIgdmFsdWU9IlZvbGRvZW5kZSBzY29yZToiLz4NCgkJPHVpdGV4dCBuYW1lPSJRVUlaUE9EX1FVSVpfTUFYU0NPUkUiIHZhbHVlPSJNYXhpbWFhbCBoYWFsYmFyZSBzY29yZToiLz4NCgkJPHVpdGV4dCBuYW1lPSJRVUlaUE9EX1FVRVNBVE1QVF9TVFIiIHZhbHVlPSJQb2dpbmc6ICVuIHZhbiAldCIvPg0KCQk8dWl0ZXh0IG5hbWU9IlFVSVpQT0RfUVVFU1RZUEVfU1RSIiB2YWx1ZT0iVHlwZTogJXMiLz4NCgkJPHVpdGV4dCBuYW1lPSJRVUlaUE9EX1FVRVNUWVBFX0dSRCIgdmFsdWU9IlRlbHQgdm9vciBzY29yZSIvPg0KCQk8dWl0ZXh0IG5hbWU9IlFVSVpQT0RfUVVFU1RZUEVfU1ZZIiB2YWx1ZT0iRW5xdcOqdGUiLz4NCgkJPHVpdGV4dCBuYW1lPSJRVUlaUE9EX1FVSVpBVE1QVF9JTkYiIHZhbHVlPSJPbmJlcGVya3QiLz4NCgkJPHVpdGV4dCBuYW1lPSJRVUlaUE9EX1FVRVNBVE1QVF9JTkYiIHZhbHVlPSJPbmJlcGVya3QiLz4NCgkJPHVpdGV4dCBuYW1lPSJXQVJOSU5HTVNHX1lFU1NUUklORyIgdmFsdWU9IkphIi8+DQoJCTx1aXRleHQgbmFtZT0iV0FSTklOR01TR19OT1NUUklORyIgdmFsdWU9Ik5lZSIvPg0KCQk8dWl0ZXh0IG5hbWU9IldBUk5JTkdNU0dfVElUTEVTVFJJTkciIHZhbHVlPSJXYWFyc2NodXdpbmcgbWV0IGJldHJla2tpbmcgdG90IHF1aXpuYXZpZ2F0aWUiLz4NCgkJPHVpdGV4dCBuYW1lPSJXQVJOSU5HTVNHX01TR1NUUklORyIgdmFsdWU9IlUgaGVidCBuaWV0IGFsbGUgdnJhZ2VuIGluIGRlemUgcXVpeiBiZWFudHdvb3JkLiYjeEE7JiN4QTtLbGlrIG9wIEphIG9tIGRlIHF1aXogYWYgdGUgc2x1aXRlbi4gS2xpayBvcCBOZWUgb20gZGUgcXVpeiB2b29ydCB0ZSB6ZXR0ZW4uIi8+DQoJCTx1aXRleHQgbmFtZT0iSU5GT1JNQVRJT05fSDI2NF9GTEFTSFBMQVlFUiIgdmFsdWU9IkRlemUgdmlkZW8gd29yZHQgbmlldCBvbmRlcnN0ZXVuZCBkb29yIGRlIHZlcnNpZSB2YW4gRmxhc2ggUGxheWVyIGRpZSBtb21lbnRlZWwgb3AgdXcgY29tcHV0ZXIgaXMgZ2XDr25zdGFsbGVlcmQuIEtsaWsgaW4gZGUgdmlkZW8gb20gZGUgbmlldXdzdGUgRmxhc2ggUGxheWVyIHRlIGRvd25sb2FkZW4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lppanBhbmVlbCBhYW4gZGVlbG5lbWVycyB3ZWVyZ2V2ZW4iLz4NCgkJPHVpdGV4dCBuYW1lPSJNVVRFIiB2YWx1ZT0iRGVtcGVuIi8+DQoJCTx1aXRleHQgbmFtZT0iRE9DV1JBUF9USVRMRSIgdmFsdWU9IlByZXNlbnRlci1iZXN0YW5kc2JpamxhZ2UiLz4NCgkJPHVpdGV4dCBuYW1lPSJET0NXUkFQX01TRyIgdmFsdWU9Ik9wc2xhYW4gaW4gRGV6ZSBjb21wdXRlciIvPg0KCQk8dWl0ZXh0IG5hbWU9IkRPQ1dSQVBfUFJPTVBUIiB2YWx1ZT0iS2xpayBvbSB0ZSBkb3dubG9hZGVuIi8+DQoJPC9sYW5ndWFnZT4NCgk8bGFuZ3VhZ2UgaWQ9ImNuIj4NCgkJPCEtLSBmb3JtYXQgZm9yIHVpZm9udCB2YWx1ZSBpcyAiZm9udCxzaXplLGlzYm9sZCxpc2l0YWxpYyxpc3NoYWRvd2VkIiAtLT4NCgkJPHVpZm9udCBuYW1lPSJGT05UX1FVSVpaSU5HIiB2YWx1ZT0i5a6L5L2TLTE4MDMwLDEwLGZhbHNlLGZhbHNlLGZhbHNlIi8+DQoJCTx1aWZvbnQgbmFtZT0iRk9OVF9TQ1JVQlNUQVRVUyIgdmFsdWU9IuWui+S9ky0xODAzMCwxMCx0cnVlLGZhbHNlLHRydWUiLz4NCgkJPHVpZm9udCBuYW1lPSJGT05UX1NDUlVCVElNRSIgdmFsdWU9IuWui+S9ky0xODAzMCwxMCxmYWxzZSxmYWxzZSx0cnVlIi8+DQoJCTx1aWZvbnQgbmFtZT0iRk9OVF9FTEFQU0VEVElNRSIgdmFsdWU9IuWui+S9ky0xODAzMCwxMCx0cnVlLGZhbHNlLHRydWUiLz4NCgkJPHVpZm9udCBuYW1lPSJGT05UX1VUSUxTTUVOVSIgdmFsdWU9IuWui+S9ky0xODAzMCwxMCx0cnVlLGZhbHNlLGZhbHNlIi8+DQoJCTx1aWZvbnQgbmFtZT0iRk9OVF9UQUJTIiB2YWx1ZT0i5a6L5L2TLTE4MDMwLDE0LHRydWUsZmFsc2UsdHJ1ZSIvPg0KCQk8dWlmb250IG5hbWU9IkZPTlRfUFJFU0VOVEFUSU9OTkFNRSIgdmFsdWU9IuWui+S9ky0xODAzMCwxNCxmYWxzZSxmYWxzZSx0cnVlIi8+DQoJCTx1aWZvbnQgbmFtZT0iRk9OVF9QUkVTRU5URVJOQU1FIiB2YWx1ZT0i5a6L5L2TLTE4MDMwLDE0LHRydWUsZmFsc2UsdHJ1ZSIvPg0KCQk8dWlmb250IG5hbWU9IkZPTlRfUFJFU0VOVEVSVElUTEUiIHZhbHVlPSLlrovkvZMtMTgwMzAsMTMsZmFsc2UsZmFsc2UsdHJ1ZSIvPg0KCQk8dWlmb250IG5hbWU9IkZPTlRfQklPQlROIiB2YWx1ZT0i5a6L5L2TLTE4MDMwLDEwLGZhbHNlLGZhbHNlLHRydWUiLz4NCgkJPHVpZm9udCBuYW1lPSJGT05UX05PVEVTIiB2YWx1ZT0i5a6L5L2TLTE4MDMwLDEyLGZhbHNlLGZhbHNlLGZhbHNlIi8+DQoJCTx1aWZvbnQgbmFtZT0iRk9OVF9PVVRMSU5FIiB2YWx1ZT0i5a6L5L2TLTE4MDMwLDEyLGZhbHNlLGZhbHNlLHRydWUiLz4NCgkJPHVpZm9udCBuYW1lPSJGT05UX1NFQVJDSCIgdmFsdWU9IuWui+S9ky0xODAzMCwxMixmYWxzZSxmYWxzZSx0cnVlIi8+DQoJCTx1aWZvbnQgbmFtZT0iRk9OVF9USFVNQiIgdmFsdWU9IuWui+S9ky0xODAzMCwxMCxmYWxzZSxmYWxzZSx0cnVlIi8+DQoJCTx1aWZvbnQgbmFtZT0iRk9OVF9CSU9XSU4iIHZhbHVlPSLlrovkvZMtMTgwMzAsMTIsZmFsc2UsZmFsc2UsZmFsc2UiLz4NCgkJPHVpZm9udCBuYW1lPSJGT05UX0xJU1RIRUFESU5HIiB2YWx1ZT0i5a6L5L2TLTE4MDMwLDEwLGZhbHNlLGZhbHNlLGZhbHNlIi8+DQoJCTx1aWZvbnQgbmFtZT0iRk9OVF9XSU5USVRMRSIgdmFsdWU9IuWui+S9ky0xODAzMCwxMCxmYWxzZSxmYWxzZSx0cnVlIi8+DQoJCTx1aWZvbnQgbmFtZT0iRk9OVF9BVFRBQ0hNRU5UUyIgdmFsdWU9IuWui+S9ky0xODAzMCwxMixmYWxzZSxmYWxzZSx0cnVlIi8+DQoJCTwhLS1xdWl6IHBvZCBhbmQgbWVzc2FnZSBib3ggdGV4dCBmb250cy0tPg0KCQk8dWlmb250IG5hbWU9IkZPTlRfTVNHQk9YX1dJTlRJVExFIiB2YWx1ZT0i5a6L5L2TLTE4MDMwLDEyLHRydWUsZmFsc2UsdHJ1ZSIvPg0KCQk8dWlmb250IG5hbWU9IkZPTlRfTVNHQk9YX01TRyIgdmFsdWU9IuWui+S9ky0xODAzMCwxMixmYWxzZSxmYWxzZSx0cnVlIi8+DQoJCTx1aWZvbnQgbmFtZT0iRk9OVF9NU0dCT1hfT1BUSU9OUyIgdmFsdWU9IuWui+S9ky0xODAzMCwxMCx0cnVlLGZhbHNlLHRydWUiLz4NCgkJPHVpZm9udCBuYW1lPSJGT05UX1FVSVpQT0RfUVVJWl9USVRMRSIgdmFsdWU9IuWui+S9ky0xODAzMCwxMix0cnVlLGZhbHNlLHRydWUiLz4NCgkJPHVpZm9udCBuYW1lPSJGT05UX1FVSVpQT0RfUVVJWl9BVFRFTVBUIiB2YWx1ZT0i5a6L5L2TLTE4MDMwLDEwLGZhbHNlLGZhbHNlLHRydWUiLz4NCgkJPHVpZm9udCBuYW1lPSJGT05UX1FVSVpQT0RfUVVJWl9BVFRFTVBUX1ZBTFVFIiB2YWx1ZT0i5a6L5L2TLTE4MDMwLDEwLHRydWUsZmFsc2UsdHJ1ZSIvPg0KCQk8dWlmb250IG5hbWU9IkZPTlRfUVVJWlBPRF9RVUVTVElPTl9TQ09SRSIgdmFsdWU9IuWui+S9ky0xODAzMCwxMCxmYWxzZSxmYWxzZSx0cnVlIi8+DQoJCTx1aWZvbnQgbmFtZT0iRk9OVF9RVUlaUE9EX1FVRVNUSU9OX1NDT1JFX1ZBTFVFIiB2YWx1ZT0i5a6L5L2TLTE4MDMwLDEwLHRydWUsZmFsc2UsdHJ1ZSIvPg0KCQk8dWlmb250IG5hbWU9IkZPTlRfUVVJWlBPRF9RVUVTVElPTl9BVFRFTVBUIiB2YWx1ZT0i5a6L5L2TLTE4MDMwLDEwLGZhbHNlLGZhbHNlLHRydWUiLz4NCgkJPHVpZm9udCBuYW1lPSJGT05UX1FVSVpQT0RfUVVFU1RJT05fQVRURU1QVF9WQUxVRSIgdmFsdWU9IuWui+S9ky0xODAzMCwxMCx0cnVlLGZhbHNlLHRydWUiLz4NCgkJPHVpZm9udCBuYW1lPSJGT05UX1FVSVpQT0RfUVVFU1RJT05fVEFHIiB2YWx1ZT0i5a6L5L2TLTE4MDMwLDEyLHRydWUsZmFsc2UsdHJ1ZSIvPg0KCQk8dWlmb250IG5hbWU9IkZPTlRfUVVJWlBPRF9RVUlaX1FVRVNUSU9OX0NPVU5UIiB2YWx1ZT0i5a6L5L2TLTE4MDMwLDEwLGZhbHNlLGZhbHNlLHRydWUiLz4NCgkJPHVpZm9udCBuYW1lPSJGT05UX1FVSVpQT0RfUVVJWl9RVUVTVElPTl9DT1VOVF9WQUxVRSIgdmFsdWU9IuWui+S9ky0xODAzMCwxMCx0cnVlLGZhbHNlLHRydWUiLz4NCgkJPHVpZm9udCBuYW1lPSJGT05UX1FVSVpQT0RfUVVJWl9RVUVTVElPTl9BVFRFTVBURUQiIHZhbHVlPSLlrovkvZMtMTgwMzAsMTAsZmFsc2UsZmFsc2UsdHJ1ZSIvPg0KCQk8dWlmb250IG5hbWU9IkZPTlRfUVVJWlBPRF9RVUlaX1FVRVNUSU9OX0FUVEVNUFRFRF9WQUxVRSIgdmFsdWU9IuWui+S9ky0xODAzMCwxMCx0cnVlLGZhbHNlLHRydWUiLz4NCgkJPHVpZm9udCBuYW1lPSJGT05UX1FVSVpQT0RfUVVJWl9TQ09SRV9UQUciIHZhbHVlPSLlrovkvZMtMTgwMzAsMTIsdHJ1ZSxmYWxzZSx0cnVlIi8+DQoJCTx1aWZvbnQgbmFtZT0iRk9OVF9RVUlaUE9EX1FVSVpfU0NPUkUiIHZhbHVlPSLlrovkvZMtMTgwMzAsMTAsZmFsc2UsZmFsc2UsdHJ1ZSIvPg0KCQk8dWlmb250IG5hbWU9IkZPTlRfUVVJWlBPRF9RVUlaX1NDT1JFX1ZBTFVFIiB2YWx1ZT0i5a6L5L2TLTE4MDMwLDEwLHRydWUsZmFsc2UsdHJ1ZSIvPg0KCQk8dWlmb250IG5hbWU9IkZPTlRfUVVJWlBPRF9RVUlaX01BWFNDT1JFIiB2YWx1ZT0i5a6L5L2TLTE4MDMwLDEwLGZhbHNlLGZhbHNlLHRydWUiLz4NCgkJPHVpZm9udCBuYW1lPSJGT05UX1FVSVpQT0RfUVVJWl9NQVhTQ09SRV9WQUxVRSIgdmFsdWU9IuWui+S9ky0xODAzMCwxMCx0cnVlLGZhbHNlLHRydWUiLz4NCgkJPHVpZm9udCBuYW1lPSJGT05UX1FVSVpQT0RfUVVJWl9QQVNTU0NPUkUiIHZhbHVlPSLlrovkvZMtMTgwMzAsMTAsZmFsc2UsZmFsc2UsdHJ1ZSIvPg0KCQk8dWlmb250IG5hbWU9IkZPTlRfUVVJWlBPRF9RVUlaX1BBU1NTQ09SRV9WQUxVRSIgdmFsdWU9IuWui+S9ky0xODAzMCwxMCx0cnVlLGZhbHNlLHRydWUiLz4NCgkJPCEtLSB1aXRleHQgLS0+DQoJCTwhLS0gc3Vic3RpdHV0aW9uOiAlbiA9PSBzbGlkZSBudW1iZXIgLS0+DQoJCTx1aXRleHQgbmFtZT0iVU5OQU1FRFNMSURFVElUTEUiIHZhbHVlPSLlubvnga/niYcgJW4iLz4NCgkJPCEtLSBzdWJzdGl0dXRpb246ICVuID09IHNsaWRlIG51bWJlciAtLT4NCgkJPCEtLSBzdWJzdGl0dXRpb246ICV0ID09IHRvdGFsIHNsaWRlIGNvdW50IC0tPg0KCQk8dWl0ZXh0IG5hbWU9IlNDUlVCQkFSU1RBVFVTX1NMSURFSU5GTyIgdmFsdWU9IuW5u+eBr+eJhyAlbiAvICV0IHwgIi8+DQoJCTx1aXRleHQgbmFtZT0iU0NSVUJCQVJTVEFUVVNfU1RPUFBFRCIgdmFsdWU9IuW3suWBnOatoiIvPg0KCQk8dWl0ZXh0IG5hbWU9IlNDUlVCQkFSU1RBVFVTX1BMQVlJTkciIHZhbHVlPSLmraPlnKjmkq3mlL4iLz4NCgkJPHVpdGV4dCBuYW1lPSJTQ1JVQkJBUlNUQVRVU19OT0FVRElPIiB2YWx1ZT0i5peg6Z+z6aKRIi8+DQoJCTx1aXRleHQgbmFtZT0iU0NSVUJCQVJTVEFUVVNfVklEUExBWUlORyIgdmFsdWU9IuinhumikeaSreaUviIvPg0KCQk8dWl0ZXh0IG5hbWU9IlNDUlVCQkFSU1RBVFVTX0xPQURJTkciIHZhbHVlPSLmraPlnKjovb3lhaUiLz4NCgkJPHVpdGV4dCBuYW1lPSJTQ1JVQkJBUlNUQVRVU19CVUZGRVJJTkciIHZhbHVlPSLmraPlnKjov5vooYznvJPlhrLlpITnkIYiLz4NCgkJPHVpdGV4dCBuYW1lPSJTQ1JVQkJBUlNUQVRVU19RVUVTVElPTiIgdmFsdWU9IuWbnuetlOmXrumimCIvPg0KCQk8dWl0ZXh0IG5hbWU9IlNDUlVCQkFSU1RBVFVTX1JFVklFV1FVSVoiIHZhbHVlPSLmraPlnKjlrqHpmIXmtYvpqowiLz4NCgkJPCEtLSBzdWJzdGl0dXRpb246ICVtID09IG1pbnV0ZXMgcmVtYWluaW5nIC0tPg0KCQk8IS0tIHN1YnN0aXR1dGlvbjogJXMgPT0gc2Vjb25kcyByZW1haW5pbmcgLS0+DQoJCTx1aXRleHQgbmFtZT0iRUxBUFNFRCIgdmFsdWU9IuWJqeS9mSAlbSDliIbpkp8gJXMg56eSIi8+DQoJCTx1aXRleHQgbmFtZT0iTk9URk9VTkQiIHZhbHVlPSLmnKrmib7liLDku7vkvZXlhoXlrrkiLz4NCgkJPHVpdGV4dCBuYW1lPSJBVFRBQ0hNRU5UUyIgdmFsdWU9IumZhOS7tiIvPg0KCQk8IS0tIHN1YnN0aXR1dGlvbjogJXAgPT0gY3VycmVudCBzcGVha2VyJ3MgdGl0bGUgLS0+DQoJCTx1aXRleHQgbmFtZT0iQklPV0lOX1RJVExFIiB2YWx1ZT0i5Liq5Lq6566A5LuLOiAlcCIvPg0KCQk8dWl0ZXh0IG5hbWU9IkJJT0JUTl9USVRMRSIgdmFsdWU9IuS4quS6uueugOS7iyIvPg0KCQk8dWl0ZXh0IG5hbWU9IkRJVklERVJCVE5fVElUTEUiIHZhbHVlPSJ8Ii8+DQoJCTx1aXRleHQgbmFtZT0iQ09OVEFDVEJUTl9USVRMRSIgdmFsdWU9IuiBlOezu+aWueW8jyIvPg0KCQk8dWl0ZXh0IG5hbWU9IlRBQl9RVUlaIiB2YWx1ZT0i5rWL6aqMIi8+DQoJCTx1aXRleHQgbmFtZT0iVEFCX09VVExJTkUiIHZhbHVlPSLlpKfnurIiLz4NCgkJPHVpdGV4dCBuYW1lPSJUQUJfVEhVTUIiIHZhbHVlPSLnvKnnlaXlm74iLz4NCgkJPHVpdGV4dCBuYW1lPSJUQUJfTk9URVMiIHZhbHVlPSLlpIfms6giLz4NCgkJPHVpdGV4dCBuYW1lPSJUQUJfU0VBUkNIIiB2YWx1ZT0i5pCc57SiIi8+DQoJCTx1aXRleHQgbmFtZT0iU0xJREVfSEVBRElORyIgdmFsdWU9IuW5u+eBr+eJh+agh+mimCIvPg0KCQk8dWl0ZXh0IG5hbWU9IkRVUkFUSU9OX0hFQURJTkciIHZhbHVlPSLmjIHnu63ml7bpl7QiLz4NCgkJPHVpdGV4dCBuYW1lPSJTRUFSQ0hfSEVBRElORyIgdmFsdWU9IuaQnOe0ouaWh+acrDoiLz4NCgkJPHVpdGV4dCBuYW1lPSJUSFVNQl9IRUFESU5HIiB2YWx1ZT0i5bm754Gv54mHIi8+DQoJCTx1aXRleHQgbmFtZT0iVEhVTUJfSU5GTyIgdmFsdWU9IuW5u+eBr+eJh+agh+mimC/mjIHnu63ml7bpl7QiLz4NCgkJPHVpdGV4dCBuYW1lPSJBVFRBQ0hOQU1FX0hFQURJTkciIHZhbHVlPSLmlofku7blkI0iLz4NCgkJPHVpdGV4dCBuYW1lPSJBVFRBQ0hTSVpFX0hFQURJTkciIHZhbHVlPSLlpKflsI8iLz4NCgkJPHVpdGV4dCBuYW1lPSJTTElERV9OT1RFUyIgdmFsdWU9IuW5u+eBr+eJh+Wkh+azqCIvPg0KCQk8IS0tcXVpeiBwb2QgYW5kIG1lc3NhZ2UgYm94IHRleHRzLS0+DQoJCTx1aXRleHQgbmFtZT0iUVVJWlBPRF9RVUlaX0FUVEVNUFQiIHZhbHVlPSLmtYvpqozlsJ3or5XmrKHmlbA6Ii8+DQoJCTx1aXRleHQgbmFtZT0iUVVJWlBPRF9RVUlaX0FUVEVNUFRfVkFMVUUiIHZhbHVlPSLnrKwgJW4g5qyh77yM5YWxICV0IOasoSIvPg0KCQk8dWl0ZXh0IG5hbWU9IlFVSVpQT0RfUVVJWl9TQ09SRSIgdmFsdWU9IuW+l+WIhjoiLz4NCgkJPHVpdGV4dCBuYW1lPSJRVUlaUE9EX1FVSVpfUEFTU1NDT1JFIiB2YWx1ZT0i5Y+K5qC85YiG5pWwOiIvPg0KCQk8dWl0ZXh0IG5hbWU9IlFVSVpQT0RfUVVJWl9NQVhTQ09SRSIgdmFsdWU9IuacgOmrmOWIhuaVsDoiLz4NCgkJPHVpdGV4dCBuYW1lPSJRVUlaUE9EX1FVRVNBVE1QVF9TVFIiIHZhbHVlPSLlsJ3or5XmrKHmlbA6IOesrCAlbiDmrKHvvIzlhbEgJXQg5qyhIi8+DQoJCTx1aXRleHQgbmFtZT0iUVVJWlBPRF9RVUVTVFlQRV9TVFIiIHZhbHVlPSLnsbvlnos6ICVzIi8+DQoJCTx1aXRleHQgbmFtZT0iUVVJWlBPRF9RVUVTVFlQRV9HUkQiIHZhbHVlPSLor4TnuqciLz4NCgkJPHVpdGV4dCBuYW1lPSJRVUlaUE9EX1FVRVNUWVBFX1NWWSIgdmFsdWU9Iuiwg+afpSIvPg0KCQk8dWl0ZXh0IG5hbWU9IlFVSVpQT0RfUVVJWkFUTVBUX0lORiIgdmFsdWU9IuaXoOmZkCIvPg0KCQk8dWl0ZXh0IG5hbWU9IlFVSVpQT0RfUVVFU0FUTVBUX0lORiIgdmFsdWU9IuaXoOmZkCIvPg0KCQk8dWl0ZXh0IG5hbWU9IldBUk5JTkdNU0dfWUVTU1RSSU5HIiB2YWx1ZT0i5pivIi8+DQoJCTx1aXRleHQgbmFtZT0iV0FSTklOR01TR19OT1NUUklORyIgdmFsdWU9IuWQpiIvPg0KCQk8dWl0ZXh0IG5hbWU9IldBUk5JTkdNU0dfVElUTEVTVFJJTkciIHZhbHVlPSLmtYvpqozlr7zoiKrorablkYoiLz4NCgkJPHVpdGV4dCBuYW1lPSJXQVJOSU5HTVNHX01TR1NUUklORyIgdmFsdWU9IuatpOa1i+mqjOS4reacieacquWwneivleS9nOetlOeahOmXrumimOOAgiYjeEE7JiN4QTvljZXlh7vigJzmmK/igJ3pgIDlh7rmraTmtYvpqozjgILljZXlh7vigJzlkKbigJ3nu6fnu63mtYvpqozjgIIiLz4NCgkJPHVpdGV4dCBuYW1lPSJJTkZPUk1BVElPTl9IMjY0X0ZMQVNIUExBWUVSIiB2YWx1ZT0i5b2T5YmN5a6J6KOF5Zyo5oKo55qE6K6h566X5py65LiK55qEIEZsYXNoIFBsYXllciDniYjmnKzkuI3mlK/mjIHor6Xop4bpopHjgILljZXlh7vop4bpopHljLrln5/kuIvovb3mnIDmlrDniYjmnKznmoQgRmxhc2ggUGxheWVy44CC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uWQkeWPguWKoOiAheaYvuekuuaPkOimgeagjyIvPg0KCQk8dWl0ZXh0IG5hbWU9Ik1VVEUiIHZhbHVlPSLpnZnpn7MiLz4NCgkJPHVpdGV4dCBuYW1lPSJET0NXUkFQX1RJVExFIiB2YWx1ZT0iUHJlc2VudGVyIOaWh+S7tumZhOS7tiIvPg0KCQk8dWl0ZXh0IG5hbWU9IkRPQ1dSQVBfTVNHIiB2YWx1ZT0i5L+d5a2Y5Yiw5oiR55qE6K6h566X5py6Ii8+DQoJCTx1aXRleHQgbmFtZT0iRE9DV1JBUF9QUk9NUFQiIHZhbHVlPSLljZXlh7vku6XkuIvovb0iLz4NCgk8L2xhbmd1YWdlPg0KCTxsYW5ndWFnZSBpZD0idH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U2xheXQgJW4iLz4NCgkJPCEtLSBzdWJzdGl0dXRpb246ICVuID09IHNsaWRlIG51bWJlciAtLT4NCgkJPCEtLSBzdWJzdGl0dXRpb246ICV0ID09IHRvdGFsIHNsaWRlIGNvdW50IC0tPg0KCQk8dWl0ZXh0IG5hbWU9IlNDUlVCQkFSU1RBVFVTX1NMSURFSU5GTyIgdmFsdWU9IlNsYXl0ICVuIC8gJXQgfCAiLz4NCgkJPHVpdGV4dCBuYW1lPSJTQ1JVQkJBUlNUQVRVU19TVE9QUEVEIiB2YWx1ZT0iRHVyZHVydWxkdSIvPg0KCQk8dWl0ZXh0IG5hbWU9IlNDUlVCQkFSU1RBVFVTX1BMQVlJTkciIHZhbHVlPSJPeW5hdMSxbMSxeW9yIi8+DQoJCTx1aXRleHQgbmFtZT0iU0NSVUJCQVJTVEFUVVNfTk9BVURJTyIgdmFsdWU9IlNlcyBZb2siLz4NCgkJPHVpdGV4dCBuYW1lPSJTQ1JVQkJBUlNUQVRVU19WSURQTEFZSU5HIiB2YWx1ZT0iVmlkZW8gT3luYXTEsWzEsXlvciIvPg0KCQk8dWl0ZXh0IG5hbWU9IlNDUlVCQkFSU1RBVFVTX0xPQURJTkciIHZhbHVlPSJZw7xrbGVuaXlvciIvPg0KCQk8dWl0ZXh0IG5hbWU9IlNDUlVCQkFSU1RBVFVTX0JVRkZFUklORyIgdmFsdWU9IkFyYWJlbGxlxJ9lIEFsxLFuxLF5b3IiLz4NCgkJPHVpdGV4dCBuYW1lPSJTQ1JVQkJBUlNUQVRVU19RVUVTVElPTiIgdmFsdWU9IlNvcnV5dSBZYW7EsXRsYSIvPg0KCQk8dWl0ZXh0IG5hbWU9IlNDUlVCQkFSU1RBVFVTX1JFVklFV1FVSVoiIHZhbHVlPSJTxLFuYXYgxLBuY2VsZW5peW9yIi8+DQoJCTwhLS0gc3Vic3RpdHV0aW9uOiAlbSA9PSBtaW51dGVzIHJlbWFpbmluZyAtLT4NCgkJPCEtLSBzdWJzdGl0dXRpb246ICVzID09IHNlY29uZHMgcmVtYWluaW5nIC0tPg0KCQk8dWl0ZXh0IG5hbWU9IkVMQVBTRUQiIHZhbHVlPSIlbSBEYWtpa2EgJXMgU2FuaXllIEthbGTEsSIvPg0KCQk8dWl0ZXh0IG5hbWU9Ik5PVEZPVU5EIiB2YWx1ZT0iSGVyaGFuZ2kgQmlyIMWeZXkgQnVsdW5tYWTEsSIvPg0KCQk8dWl0ZXh0IG5hbWU9IkFUVEFDSE1FTlRTIiB2YWx1ZT0iRWtsZXI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LEsHJ0aWJhdCIvPg0KCQk8dWl0ZXh0IG5hbWU9IlRBQl9RVUlaIiB2YWx1ZT0iU8SxbmF2Ii8+DQoJCTx1aXRleHQgbmFtZT0iVEFCX09VVExJTkUiIHZhbHVlPSJBbmEgSGF0Ii8+DQoJCTx1aXRleHQgbmFtZT0iVEFCX1RIVU1CIiB2YWx1ZT0iUmVzaW0iLz4NCgkJPHVpdGV4dCBuYW1lPSJUQUJfTk9URVMiIHZhbHVlPSJOb3RsYXIiLz4NCgkJPHVpdGV4dCBuYW1lPSJUQUJfU0VBUkNIIiB2YWx1ZT0iQXJhIi8+DQoJCTx1aXRleHQgbmFtZT0iU0xJREVfSEVBRElORyIgdmFsdWU9IlNsYXl0IEJhxZ9sxLHEn8SxIi8+DQoJCTx1aXRleHQgbmFtZT0iRFVSQVRJT05fSEVBRElORyIgdmFsdWU9IlPDvHJlIi8+DQoJCTx1aXRleHQgbmFtZT0iU0VBUkNIX0hFQURJTkciIHZhbHVlPSJNZXRuaSBhcmE6Ii8+DQoJCTx1aXRleHQgbmFtZT0iVEhVTUJfSEVBRElORyIgdmFsdWU9IlNsYXl0Ii8+DQoJCTx1aXRleHQgbmFtZT0iVEhVTUJfSU5GTyIgdmFsdWU9IlNsYXl0IEJhxZ9sxLHEn8SxL1PDvHJlc2kiLz4NCgkJPHVpdGV4dCBuYW1lPSJBVFRBQ0hOQU1FX0hFQURJTkciIHZhbHVlPSJEb3N5YSBBZMSxIi8+DQoJCTx1aXRleHQgbmFtZT0iQVRUQUNIU0laRV9IRUFESU5HIiB2YWx1ZT0iQm95dXQiLz4NCgkJPHVpdGV4dCBuYW1lPSJTTElERV9OT1RFUyIgdmFsdWU9IlNsYXl0IE5vdGxhcsSxIi8+DQoJCTwhLS1xdWl6IHBvZCBhbmQgbWVzc2FnZSBib3ggdGV4dHMtLT4NCgkJPHVpdGV4dCBuYW1lPSJRVUlaUE9EX1FVSVpfQVRURU1QVCIgdmFsdWU9IlPEsW5hdiBEZW5lbWVzaToiLz4NCgkJPHVpdGV4dCBuYW1lPSJRVUlaUE9EX1FVSVpfQVRURU1QVF9WQUxVRSIgdmFsdWU9IiVuLyV0Ii8+DQoJCTx1aXRleHQgbmFtZT0iUVVJWlBPRF9RVUlaX1NDT1JFIiB2YWx1ZT0iUHVhbjoiLz4NCgkJPHVpdGV4dCBuYW1lPSJRVUlaUE9EX1FVSVpfUEFTU1NDT1JFIiB2YWx1ZT0iR2XDp21lIFB1YW7EsToiLz4NCgkJPHVpdGV4dCBuYW1lPSJRVUlaUE9EX1FVSVpfTUFYU0NPUkUiIHZhbHVlPSJNYWtzaW11bSBQdWFuOiIvPg0KCQk8dWl0ZXh0IG5hbWU9IlFVSVpQT0RfUVVFU0FUTVBUX1NUUiIgdmFsdWU9IkRlbmVtZTogJW4vJXQiLz4NCgkJPHVpdGV4dCBuYW1lPSJRVUlaUE9EX1FVRVNUWVBFX1NUUiIgdmFsdWU9IlTDvHI6ICVzIi8+DQoJCTx1aXRleHQgbmFtZT0iUVVJWlBPRF9RVUVTVFlQRV9HUkQiIHZhbHVlPSJCYXNhbWFrbMSxIi8+DQoJCTx1aXRleHQgbmFtZT0iUVVJWlBPRF9RVUVTVFlQRV9TVlkiIHZhbHVlPSJBbmtldCIvPg0KCQk8dWl0ZXh0IG5hbWU9IlFVSVpQT0RfUVVJWkFUTVBUX0lORiIgdmFsdWU9IlPEsW7EsXJzxLF6Ii8+DQoJCTx1aXRleHQgbmFtZT0iUVVJWlBPRF9RVUVTQVRNUFRfSU5GIiB2YWx1ZT0iU8SxbsSxcnPEsXoiLz4NCgkJPHVpdGV4dCBuYW1lPSJXQVJOSU5HTVNHX1lFU1NUUklORyIgdmFsdWU9IkV2ZXQiLz4NCgkJPHVpdGV4dCBuYW1lPSJXQVJOSU5HTVNHX05PU1RSSU5HIiB2YWx1ZT0iSGF5xLFyIi8+DQoJCTx1aXRleHQgbmFtZT0iV0FSTklOR01TR19USVRMRVNUUklORyIgdmFsdWU9IlPEsW5hdiBHZXppbm1lIFV5YXLEsXPEsSIvPg0KCQk8dWl0ZXh0IG5hbWU9IldBUk5JTkdNU0dfTVNHU1RSSU5HIiB2YWx1ZT0iQnUgU8SxbmF2ZGEgZGVuZW5tZW1pxZ8gc29ydWxhciB2YXIuJiN4QTsmI3hBO0V2ZXQgc2XDp2VuZcSfaW5pIHTEsWtsYXTEsXJzYW7EsXogU8SxbmF2ZGFuIMOnxLFrYWNha3PEsW7EsXouIFPEsW5hdmEgZGV2YW0gZXRtZWsgacOnaW4gSGF5xLFyIHNlw6dlbmXEn2luaSB0xLFrbGF0xLFuLiIvPg0KCQk8dWl0ZXh0IG5hbWU9IklORk9STUFUSU9OX0gyNjRfRkxBU0hQTEFZRVIiIHZhbHVlPSJCaWxnaXNheWFyxLFuxLF6YSB5w7xrbMO8IG9sYW4gZ2XDp2VybGkgRmxhc2ggUGxheWVyIHPDvHLDvG3DvCBidSB2aWRlb3l1IGRlc3Rla2xlbWl5b3IuIEVuIHNvbiBGbGFzaCBQbGF5ZXIgc8O8csO8bcO8bsO8IGluZGlybWVrIGnDp2luIHZpZGVvIGFsYW7EsW7EsSB0xLFrbGF0xLFu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LYXTEsWzEsW1jxLFsYXJhIGtlbmFyIMOndWJ1xJ91bnUgZ8O2c3RlciIvPg0KCQk8dWl0ZXh0IG5hbWU9Ik1VVEUiIHZhbHVlPSJTZXNzaXoiLz4NCgkJPHVpdGV4dCBuYW1lPSJET0NXUkFQX1RJVExFIiB2YWx1ZT0iUHJlc2VudGVyIERvc3lhIEVraSIvPg0KCQk8dWl0ZXh0IG5hbWU9IkRPQ1dSQVBfTVNHIiB2YWx1ZT0iQmlsZ2lzYXlhcsSxbWEgS2F5ZGV0Ii8+DQoJCTx1aXRleHQgbmFtZT0iRE9DV1JBUF9QUk9NUFQiIHZhbHVlPSLEsG5kaXJtZWsgacOnaW4gVMSxa2xhdMSxbiIvPg0KCTwvbGFuZ3VhZ2U+DQoJPGxhbmd1YWdlIGlkPSJydS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LQodC70LDQudC0ICVuIi8+DQoJCTwhLS0gc3Vic3RpdHV0aW9uOiAlbiA9PSBzbGlkZSBudW1iZXIgLS0+DQoJCTwhLS0gc3Vic3RpdHV0aW9uOiAldCA9PSB0b3RhbCBzbGlkZSBjb3VudCAtLT4NCgkJPHVpdGV4dCBuYW1lPSJTQ1JVQkJBUlNUQVRVU19TTElERUlORk8iIHZhbHVlPSLQodC70LDQudC0ICVuIC8gJXQgfCAiLz4NCgkJPHVpdGV4dCBuYW1lPSJTQ1JVQkJBUlNUQVRVU19TVE9QUEVEIiB2YWx1ZT0i0J7RgdGC0LDQvdC+0LLQu9C10L3QviIvPg0KCQk8dWl0ZXh0IG5hbWU9IlNDUlVCQkFSU1RBVFVTX1BMQVlJTkciIHZhbHVlPSLQktC+0YHQv9GA0L7QuNC30LLQtdC00LXQvdC40LUiLz4NCgkJPHVpdGV4dCBuYW1lPSJTQ1JVQkJBUlNUQVRVU19OT0FVRElPIiB2YWx1ZT0i0J3QtdGCINCw0YPQtNC40L4iLz4NCgkJPHVpdGV4dCBuYW1lPSJTQ1JVQkJBUlNUQVRVU19WSURQTEFZSU5HIiB2YWx1ZT0i0JLQvtGB0L/RgNC+0LjQt9Cy0LXQtNC10L3QuNC1INCy0LjQtNC10L4iLz4NCgkJPHVpdGV4dCBuYW1lPSJTQ1JVQkJBUlNUQVRVU19MT0FESU5HIiB2YWx1ZT0i0JfQsNCz0YDRg9C30LrQsCIvPg0KCQk8dWl0ZXh0IG5hbWU9IlNDUlVCQkFSU1RBVFVTX0JVRkZFUklORyIgdmFsdWU9ItCR0YPRhNC10YDQuNC30LDRhtC40Y8iLz4NCgkJPHVpdGV4dCBuYW1lPSJTQ1JVQkJBUlNUQVRVU19RVUVTVElPTiIgdmFsdWU9ItCe0YLQstC10YIg0L3QsCDQstC+0L/RgNC+0YEiLz4NCgkJPHVpdGV4dCBuYW1lPSJTQ1JVQkJBUlNUQVRVU19SRVZJRVdRVUlaIiB2YWx1ZT0i0J7QsdC30L7RgCDQvtC/0YDQvtGB0LAiLz4NCgkJPCEtLSBzdWJzdGl0dXRpb246ICVtID09IG1pbnV0ZXMgcmVtYWluaW5nIC0tPg0KCQk8IS0tIHN1YnN0aXR1dGlvbjogJXMgPT0gc2Vjb25kcyByZW1haW5pbmcgLS0+DQoJCTx1aXRleHQgbmFtZT0iRUxBUFNFRCIgdmFsdWU9ItCe0YHRgtCw0LvQvtGB0YwgJW0g0LzQuNC9LiAlcyDRgSIvPg0KCQk8dWl0ZXh0IG5hbWU9Ik5PVEZPVU5EIiB2YWx1ZT0i0J3QuNGH0LXQs9C+INC90LUg0L3QsNC50LTQtdC90L4iLz4NCgkJPHVpdGV4dCBuYW1lPSJBVFRBQ0hNRU5UUyIgdmFsdWU9ItCS0LvQvtC20LXQvdC40Y8iLz4NCgkJPCEtLSBzdWJzdGl0dXRpb246ICVwID09IGN1cnJlbnQgc3BlYWtlcidzIHRpdGxlIC0tPg0KCQk8dWl0ZXh0IG5hbWU9IkJJT1dJTl9USVRMRSIgdmFsdWU9ItCR0LjQvtCz0YDQsNGE0LjRjzogJXAiLz4NCgkJPHVpdGV4dCBuYW1lPSJCSU9CVE5fVElUTEUiIHZhbHVlPSLQkdC40L7Qs9GA0LDRhNC40Y8iLz4NCgkJPHVpdGV4dCBuYW1lPSJESVZJREVSQlROX1RJVExFIiB2YWx1ZT0ifCIvPg0KCQk8dWl0ZXh0IG5hbWU9IkNPTlRBQ1RCVE5fVElUTEUiIHZhbHVlPSLQmtC+0L3RgtCw0LrRgiIvPg0KCQk8dWl0ZXh0IG5hbWU9IlRBQl9RVUlaIiB2YWx1ZT0i0J7Qv9GA0L7RgSIvPg0KCQk8dWl0ZXh0IG5hbWU9IlRBQl9PVVRMSU5FIiB2YWx1ZT0i0KHRhdC10LzQsCIvPg0KCQk8dWl0ZXh0IG5hbWU9IlRBQl9USFVNQiIgdmFsdWU9ItCR0LXQs9GD0L3QvtC6Ii8+DQoJCTx1aXRleHQgbmFtZT0iVEFCX05PVEVTIiB2YWx1ZT0i0JfQsNC80LXRgtC60LgiLz4NCgkJPHVpdGV4dCBuYW1lPSJUQUJfU0VBUkNIIiB2YWx1ZT0i0J/QvtC40YHQuiIvPg0KCQk8dWl0ZXh0IG5hbWU9IlNMSURFX0hFQURJTkciIHZhbHVlPSLQl9Cw0LPQvtC70L7QstC+0Log0YHQu9Cw0LnQtNCwIi8+DQoJCTx1aXRleHQgbmFtZT0iRFVSQVRJT05fSEVBRElORyIgdmFsdWU9ItCU0LvQuNGCLdGB0YLRjCIvPg0KCQk8dWl0ZXh0IG5hbWU9IlNFQVJDSF9IRUFESU5HIiB2YWx1ZT0i0J/QvtC40YHQuiDRgtC10LrRgdGC0LA6Ii8+DQoJCTx1aXRleHQgbmFtZT0iVEhVTUJfSEVBRElORyIgdmFsdWU9ItCh0LvQsNC50LQiLz4NCgkJPHVpdGV4dCBuYW1lPSJUSFVNQl9JTkZPIiB2YWx1ZT0i0J3QsNC30LLQsNC90LjQtS/QtNC70LjRgi3QvdC+0YHRgtGMIi8+DQoJCTx1aXRleHQgbmFtZT0iQVRUQUNITkFNRV9IRUFESU5HIiB2YWx1ZT0i0JjQvNGPINGE0LDQudC70LAiLz4NCgkJPHVpdGV4dCBuYW1lPSJBVFRBQ0hTSVpFX0hFQURJTkciIHZhbHVlPSLQoNCw0LfQvNC10YAiLz4NCgkJPHVpdGV4dCBuYW1lPSJTTElERV9OT1RFUyIgdmFsdWU9ItCX0LDQvNC10YLQutC4INC6INGB0LvQsNC50LTRgyIvPg0KCQk8IS0tcXVpeiBwb2QgYW5kIG1lc3NhZ2UgYm94IHRleHRzLS0+DQoJCTx1aXRleHQgbmFtZT0iUVVJWlBPRF9RVUlaX0FUVEVNUFQiIHZhbHVlPSLQn9C+0L/Ri9GC0LrQsCDQv9GA0L7QudGC0Lgg0L7Qv9GA0L7RgToiLz4NCgkJPHVpdGV4dCBuYW1lPSJRVUlaUE9EX1FVSVpfQVRURU1QVF9WQUxVRSIgdmFsdWU9IiVuINC40LcgJXQiLz4NCgkJPHVpdGV4dCBuYW1lPSJRVUlaUE9EX1FVSVpfU0NPUkUiIHZhbHVlPSLQndCw0LHRgNCw0L3QviDQsdCw0LvQu9C+0LI6Ii8+DQoJCTx1aXRleHQgbmFtZT0iUVVJWlBPRF9RVUlaX1BBU1NTQ09SRSIgdmFsdWU9ItCf0YDQvtGF0L7QtNC90L7QuSDRgNC10LfRg9C70YzRgtCw0YI6Ii8+DQoJCTx1aXRleHQgbmFtZT0iUVVJWlBPRF9RVUlaX01BWFNDT1JFIiB2YWx1ZT0i0JzQsNC60YHQuNC80LDQu9GM0L3Ri9C5INGA0LXQt9GD0LvRjNGC0LDRgjoiLz4NCgkJPHVpdGV4dCBuYW1lPSJRVUlaUE9EX1FVRVNBVE1QVF9TVFIiIHZhbHVlPSLQn9C+0L/Ri9GC0LrQsDogJW4g0LjQtyAldCIvPg0KCQk8dWl0ZXh0IG5hbWU9IlFVSVpQT0RfUVVFU1RZUEVfU1RSIiB2YWx1ZT0i0KLQuNC/OiAlcyIvPg0KCQk8dWl0ZXh0IG5hbWU9IlFVSVpQT0RfUVVFU1RZUEVfR1JEIiB2YWx1ZT0i0KEg0L7RhtC10L3QutC+0LkiLz4NCgkJPHVpdGV4dCBuYW1lPSJRVUlaUE9EX1FVRVNUWVBFX1NWWSIgdmFsdWU9ItCe0LHQt9C+0YAiLz4NCgkJPHVpdGV4dCBuYW1lPSJRVUlaUE9EX1FVSVpBVE1QVF9JTkYiIHZhbHVlPSLQkdC+0LvRjNGI0L7QtSDRh9C40YHQu9C+Ii8+DQoJCTx1aXRleHQgbmFtZT0iUVVJWlBPRF9RVUVTQVRNUFRfSU5GIiB2YWx1ZT0i0JHQvtC70YzRiNC+0LUg0YfQuNGB0LvQviIvPg0KCQk8dWl0ZXh0IG5hbWU9IldBUk5JTkdNU0dfWUVTU1RSSU5HIiB2YWx1ZT0i0JTQsCIvPg0KCQk8dWl0ZXh0IG5hbWU9IldBUk5JTkdNU0dfTk9TVFJJTkciIHZhbHVlPSLQndC10YIiLz4NCgkJPHVpdGV4dCBuYW1lPSJXQVJOSU5HTVNHX1RJVExFU1RSSU5HIiB2YWx1ZT0i0J/RgNC10LTRg9C/0YDQtdC20LTQtdC90LjQtSDQviDQvdCw0LLQuNCz0LDRhtC40Lgg0LIg0L7Qv9GA0L7RgdC1Ii8+DQoJCTx1aXRleHQgbmFtZT0iV0FSTklOR01TR19NU0dTVFJJTkciIHZhbHVlPSLQkiDQvtC/0YDQvtGB0LUg0L7RgdGC0LDQu9C40YHRjCDQvdC10L7RgtCy0LXRh9C10L3QvdGL0LUg0LLQvtC/0YDQvtGB0Ysu0J3QsNC20LDRgtC40LUg0LrQvdC+0L/QutC4ICZxdW90O9CU0LAmcXVvdDsg0L/RgNC40LLQtdC00LXRgiDQuiDQt9Cw0LrRgNGL0YLQuNGOINC+0L/RgNC+0YHQsC4g0J3QsNC20LDRgtC40LUg0LrQvdC+0L/QutC4ICZxdW90O9Cd0LXRgiZxdW90OyDQv9GA0L7QtNC+0LvQttC40YIg0L7Qv9GA0L7RgS4iLz4NCgkJPHVpdGV4dCBuYW1lPSJJTkZPUk1BVElPTl9IMjY0X0ZMQVNIUExBWUVSIiB2YWx1ZT0i0KLQtdC60YPRidCw0Y8g0LLQtdGA0YHQuNGPINC/0YDQvtC40LPRgNGL0LLQsNGC0LXQu9GPIEZsYXNoIFBsYXllciwg0YPRgdGC0LDQvdC+0LLQu9C10L3QvdCw0Y8g0L3QsCDRjdGC0L7QvCDQutC+0LzQv9GM0Y7RgtC10YDQtSwg0L3QtSDQv9C+0LTQtNC10YDQttC40LLQsNC10YIg0Y3RgtC+INCy0LjQtNC10L4uINCp0LXQu9C60L3QuNGC0LUg0LIg0L7QsdC70LDRgdGC0Lgg0LLQuNC00LXQviwg0YfRgtC+0LHRiyDQt9Cw0LPRgNGD0LfQuNGC0Ywg0L/QvtGB0LvQtdC00L3RjtGOINCy0LXRgNGB0LjRjiDQv9GA0L7QuNCz0YDRi9Cy0LDRgtC10LvRjy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tCf0L7QutCw0LfRi9Cy0LDRgtGMINCy0YDQtdC30LrRgyDRg9GH0LDRgdGC0L3QuNC60LDQvCIvPg0KCQk8dWl0ZXh0IG5hbWU9Ik1VVEUiIHZhbHVlPSLQntGC0LrQu9GO0YfQuNGC0Ywg0LfQstGD0LoiLz4NCgkJPHVpdGV4dCBuYW1lPSJET0NXUkFQX1RJVExFIiB2YWx1ZT0i0JLQu9C+0LbQtdC90LjQtSDQsiDRhNCw0LnQuyBBZG9iZSBQcmVzZW50ZXIiLz4NCgkJPHVpdGV4dCBuYW1lPSJET0NXUkFQX01TRyIgdmFsdWU9ItCh0L7RhdGA0LDQvdC40YLRjCDQsiDQv9Cw0L/QutGDICZxdW90O9Cc0L7QuSDQutC+0LzQv9GM0Y7RgtC10YAmcXVvdDsiLz4NCgkJPHVpdGV4dCBuYW1lPSJET0NXUkFQX1BST01QVCIgdmFsdWU9ItCp0LXQu9C60L3Rg9GC0Ywg0LTQu9GPINC30LDQs9GA0YPQt9C60LgiLz4NCgk8L2xhbmd1YWdlPg0KPC9jb25maWd1cmF0aW9uPg0K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0&quot;/&gt;&lt;lineCharCount val=&quot;8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3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33&quot;/&gt;&lt;lineCharCount val=&quot;13&quot;/&gt;&lt;lineCharCount val=&quot;12&quot;/&gt;&lt;lineCharCount val=&quot;13&quot;/&gt;&lt;lineCharCount val=&quot;11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6&quot;/&gt;&lt;lineCharCount val=&quot;1&quot;/&gt;&lt;lineCharCount val=&quot;1&quot;/&gt;&lt;lineCharCount val=&quot;1&quot;/&gt;&lt;lineCharCount val=&quot;1&quot;/&gt;&lt;lineCharCount val=&quot;1&quot;/&gt;&lt;lineCharCount val=&quot;1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1&quot;/&gt;&lt;lineCharCount val=&quot;19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0&quot;/&gt;&lt;lineCharCount val=&quot;8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33&quot;/&gt;&lt;lineCharCount val=&quot;13&quot;/&gt;&lt;lineCharCount val=&quot;11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3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30&quot;/&gt;&lt;lineCharCount val=&quot;5&quot;/&gt;&lt;/TableIndex&gt;&lt;/ShapeTextInfo&gt;"/>
</p:tagLst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5000 and Evolutionary Acquisi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5000 and Evolutionary Acquisi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514600" marR="0" indent="-2514600" algn="l" defTabSz="914400" rtl="0" eaLnBrk="0" fontAlgn="base" latinLnBrk="0" hangingPunct="0">
          <a:lnSpc>
            <a:spcPct val="105000"/>
          </a:lnSpc>
          <a:spcBef>
            <a:spcPct val="20000"/>
          </a:spcBef>
          <a:spcAft>
            <a:spcPct val="0"/>
          </a:spcAft>
          <a:buClr>
            <a:srgbClr val="151C77"/>
          </a:buClr>
          <a:buSzPct val="80000"/>
          <a:buFont typeface="Wingdings" pitchFamily="2" charset="2"/>
          <a:buNone/>
          <a:tabLst/>
          <a:defRPr kumimoji="0" lang="en-US" sz="2000" b="1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514600" marR="0" indent="-2514600" algn="l" defTabSz="914400" rtl="0" eaLnBrk="0" fontAlgn="base" latinLnBrk="0" hangingPunct="0">
          <a:lnSpc>
            <a:spcPct val="105000"/>
          </a:lnSpc>
          <a:spcBef>
            <a:spcPct val="20000"/>
          </a:spcBef>
          <a:spcAft>
            <a:spcPct val="0"/>
          </a:spcAft>
          <a:buClr>
            <a:srgbClr val="151C77"/>
          </a:buClr>
          <a:buSzPct val="80000"/>
          <a:buFont typeface="Wingdings" pitchFamily="2" charset="2"/>
          <a:buNone/>
          <a:tabLst/>
          <a:defRPr kumimoji="0" lang="en-US" sz="2000" b="1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000 and Evolutionary Acquisi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000 and Evolutionary Acquisi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AFIT lessons</Template>
  <TotalTime>27411</TotalTime>
  <Words>2830</Words>
  <Application>Microsoft Macintosh PowerPoint</Application>
  <PresentationFormat>On-screen Show (4:3)</PresentationFormat>
  <Paragraphs>346</Paragraphs>
  <Slides>54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Calibri</vt:lpstr>
      <vt:lpstr>Tahoma</vt:lpstr>
      <vt:lpstr>Times New Roman</vt:lpstr>
      <vt:lpstr>Wingdings</vt:lpstr>
      <vt:lpstr>5000 and Evolutionary Acquisition</vt:lpstr>
      <vt:lpstr>1_Default Design</vt:lpstr>
      <vt:lpstr>Clarity</vt:lpstr>
      <vt:lpstr>Equation</vt:lpstr>
      <vt:lpstr>Machine Learning DASC 522</vt:lpstr>
      <vt:lpstr>Overview</vt:lpstr>
      <vt:lpstr>Big Picture - Concept Map</vt:lpstr>
      <vt:lpstr>Big Picture - Concept Map</vt:lpstr>
      <vt:lpstr>Why select features for our model?</vt:lpstr>
      <vt:lpstr>Prediction Accuracy Problems</vt:lpstr>
      <vt:lpstr>Other High-Dimensional Problems</vt:lpstr>
      <vt:lpstr>Solutions</vt:lpstr>
      <vt:lpstr>Overview</vt:lpstr>
      <vt:lpstr>6.6.1 Best Subset Selection</vt:lpstr>
      <vt:lpstr>Credit Data: R2 vs. Subset Size</vt:lpstr>
      <vt:lpstr>Measures for Estimating model Performance on unseen data from training data fit</vt:lpstr>
      <vt:lpstr>Credit Data: Cp, BIC, and Adjusted R2</vt:lpstr>
      <vt:lpstr>Python Demo</vt:lpstr>
      <vt:lpstr>Overview</vt:lpstr>
      <vt:lpstr>Feature Selection via Stepwise Selection</vt:lpstr>
      <vt:lpstr>Python Functions</vt:lpstr>
      <vt:lpstr>Python Demo</vt:lpstr>
      <vt:lpstr>Overview</vt:lpstr>
      <vt:lpstr>Big Picture - Concept Map</vt:lpstr>
      <vt:lpstr>Bias &amp; Variance in Linear Modeling</vt:lpstr>
      <vt:lpstr>6.2.1 Ridge Regression (L2)</vt:lpstr>
      <vt:lpstr>Ridge Regression Adds a Penalty on       </vt:lpstr>
      <vt:lpstr>Credit Data: Ridge Regression</vt:lpstr>
      <vt:lpstr>Why can shrinking towards zero be a good thing to do?</vt:lpstr>
      <vt:lpstr>Ridge Regression Bias / Variance</vt:lpstr>
      <vt:lpstr>Bias / Variance Trade-off</vt:lpstr>
      <vt:lpstr>Computational Advantages of Ridge Regression</vt:lpstr>
      <vt:lpstr>Overview</vt:lpstr>
      <vt:lpstr>6.2.2. The LASSO</vt:lpstr>
      <vt:lpstr>Ridge Regression vs. LASSO: Penalty Term</vt:lpstr>
      <vt:lpstr>Credit Data:  LASSO                              RIDGE</vt:lpstr>
      <vt:lpstr>6.2.3 Selecting the Tuning Parameter for best performing model </vt:lpstr>
      <vt:lpstr>Bias &amp; Variance in Linear Modeling</vt:lpstr>
      <vt:lpstr>Benefits of LASSO</vt:lpstr>
      <vt:lpstr>Python Demonstration</vt:lpstr>
      <vt:lpstr>Overview</vt:lpstr>
      <vt:lpstr>PCR</vt:lpstr>
      <vt:lpstr>PCA Graphical Explanation</vt:lpstr>
      <vt:lpstr>PCA Intuition – Conceptual (2 of 2)</vt:lpstr>
      <vt:lpstr>Python Demonstration</vt:lpstr>
      <vt:lpstr>Overview</vt:lpstr>
      <vt:lpstr>Big Picture - Concept Map</vt:lpstr>
      <vt:lpstr>Big Picture - Concept Map</vt:lpstr>
      <vt:lpstr>Partial Least Squares</vt:lpstr>
      <vt:lpstr>Partial Least Squares</vt:lpstr>
      <vt:lpstr>Partial Least Squares</vt:lpstr>
      <vt:lpstr>Partial Least Squares</vt:lpstr>
      <vt:lpstr>Partial Least Squares</vt:lpstr>
      <vt:lpstr>Partial Least Squares</vt:lpstr>
      <vt:lpstr>Partial Least Squares</vt:lpstr>
      <vt:lpstr>Partial Least Squares</vt:lpstr>
      <vt:lpstr>Partial Least Squares</vt:lpstr>
      <vt:lpstr>Python Demonstration</vt:lpstr>
    </vt:vector>
  </TitlesOfParts>
  <Company>AFIT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SENG520 Course Introduction</dc:title>
  <dc:subject>Course Introduction</dc:subject>
  <dc:creator>Thomas Ford</dc:creator>
  <cp:lastModifiedBy>Torrey and MaryAnn Wagner</cp:lastModifiedBy>
  <cp:revision>357</cp:revision>
  <cp:lastPrinted>2018-03-25T17:25:56Z</cp:lastPrinted>
  <dcterms:created xsi:type="dcterms:W3CDTF">2004-01-05T15:59:25Z</dcterms:created>
  <dcterms:modified xsi:type="dcterms:W3CDTF">2020-10-16T22:35:45Z</dcterms:modified>
</cp:coreProperties>
</file>